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24"/>
  </p:notesMasterIdLst>
  <p:sldIdLst>
    <p:sldId id="271" r:id="rId6"/>
    <p:sldId id="312" r:id="rId7"/>
    <p:sldId id="294" r:id="rId8"/>
    <p:sldId id="310" r:id="rId9"/>
    <p:sldId id="293" r:id="rId10"/>
    <p:sldId id="318" r:id="rId11"/>
    <p:sldId id="304" r:id="rId12"/>
    <p:sldId id="321" r:id="rId13"/>
    <p:sldId id="313" r:id="rId14"/>
    <p:sldId id="314" r:id="rId15"/>
    <p:sldId id="320" r:id="rId16"/>
    <p:sldId id="315" r:id="rId17"/>
    <p:sldId id="317" r:id="rId18"/>
    <p:sldId id="300" r:id="rId19"/>
    <p:sldId id="319" r:id="rId20"/>
    <p:sldId id="311" r:id="rId21"/>
    <p:sldId id="288" r:id="rId22"/>
    <p:sldId id="302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994" autoAdjust="0"/>
  </p:normalViewPr>
  <p:slideViewPr>
    <p:cSldViewPr snapToObjects="1">
      <p:cViewPr varScale="1">
        <p:scale>
          <a:sx n="56" d="100"/>
          <a:sy n="56" d="100"/>
        </p:scale>
        <p:origin x="180" y="4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fQFmBNbLY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tu.be/3pqwARTMuVY" TargetMode="External"/><Relationship Id="rId4" Type="http://schemas.openxmlformats.org/officeDocument/2006/relationships/hyperlink" Target="https://youtu.be/BEfMh6Qnf44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playlist?list=PLp4JPyWftiHUOCK86SxBfkYkQysugRLoL" TargetMode="External"/><Relationship Id="rId4" Type="http://schemas.openxmlformats.org/officeDocument/2006/relationships/hyperlink" Target="https://youtu.be/61VCB7HIys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Ratikkapysäkillä: </a:t>
            </a:r>
            <a:r>
              <a:rPr lang="fi-FI" dirty="0">
                <a:hlinkClick r:id="rId3"/>
              </a:rPr>
              <a:t>https://youtu.be/YifQFmBNbLY</a:t>
            </a:r>
            <a:r>
              <a:rPr lang="fi-FI" dirty="0"/>
              <a:t> </a:t>
            </a:r>
          </a:p>
          <a:p>
            <a:r>
              <a:rPr lang="fi-FI" dirty="0"/>
              <a:t>Raiteiden turvallinen ylittäminen: </a:t>
            </a:r>
            <a:r>
              <a:rPr lang="fi-FI" dirty="0">
                <a:hlinkClick r:id="rId4"/>
              </a:rPr>
              <a:t>https://youtu.be/BEfMh6Qnf44</a:t>
            </a:r>
            <a:endParaRPr lang="fi-FI" dirty="0"/>
          </a:p>
          <a:p>
            <a:r>
              <a:rPr lang="fi-FI" dirty="0"/>
              <a:t>Ratikalla matkustamisen ABC: </a:t>
            </a:r>
            <a:r>
              <a:rPr lang="fi-FI" dirty="0">
                <a:hlinkClick r:id="rId5"/>
              </a:rPr>
              <a:t>https://youtu.be/3pqwARTMuVY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338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Rasse</a:t>
            </a:r>
            <a:r>
              <a:rPr lang="fi-FI" dirty="0"/>
              <a:t>-koira matkustaa Ratikalla: </a:t>
            </a:r>
            <a:r>
              <a:rPr lang="fi-FI" sz="1200" dirty="0">
                <a:hlinkClick r:id="rId3"/>
              </a:rPr>
              <a:t>https://youtu.be/9z7BL0wucCM</a:t>
            </a:r>
            <a:r>
              <a:rPr lang="fi-FI" sz="1200" dirty="0"/>
              <a:t> </a:t>
            </a:r>
          </a:p>
          <a:p>
            <a:r>
              <a:rPr lang="fi-FI" dirty="0"/>
              <a:t>Onni-nalle ja kaverit matkustavat Nyssellä: </a:t>
            </a:r>
            <a:r>
              <a:rPr lang="fi-FI" sz="1200" dirty="0">
                <a:hlinkClick r:id="rId4"/>
              </a:rPr>
              <a:t>https://youtu.be/61VCB7HIys4</a:t>
            </a:r>
            <a:r>
              <a:rPr lang="fi-FI" sz="1200" dirty="0"/>
              <a:t> </a:t>
            </a:r>
            <a:endParaRPr lang="fi-FI" dirty="0"/>
          </a:p>
          <a:p>
            <a:r>
              <a:rPr lang="fi-FI" dirty="0"/>
              <a:t>Ratikalla matkustamisen animaatiot (soittolista): </a:t>
            </a:r>
            <a:r>
              <a:rPr lang="fi-FI" sz="1200" dirty="0">
                <a:hlinkClick r:id="rId5"/>
              </a:rPr>
              <a:t>https://www.youtube.com/playlist?list=PLp4JPyWftiHUOCK86SxBfkYkQysugRLoL</a:t>
            </a:r>
            <a:r>
              <a:rPr lang="fi-FI" sz="12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Väyläviraston video rataturvallisuudesta yläkoululaisille: </a:t>
            </a:r>
            <a:r>
              <a:rPr lang="fi-FI" sz="1200" dirty="0">
                <a:hlinkClick r:id="rId6"/>
              </a:rPr>
              <a:t>https://youtu.be/p2UCXwtRBzs</a:t>
            </a:r>
            <a:r>
              <a:rPr lang="fi-FI" sz="1200" dirty="0"/>
              <a:t>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760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36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54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247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91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718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94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06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85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910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8993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87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5.9.2024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y9J3WRBj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fQFmBNbL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hyperlink" Target="https://youtu.be/3pqwARTMuVY" TargetMode="External"/><Relationship Id="rId4" Type="http://schemas.openxmlformats.org/officeDocument/2006/relationships/hyperlink" Target="https://youtu.be/BEfMh6Qnf4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mpereenratikka.fi/liikenneturvallisuus/" TargetMode="External"/><Relationship Id="rId7" Type="http://schemas.openxmlformats.org/officeDocument/2006/relationships/hyperlink" Target="https://youtu.be/p2UCXwtRBz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playlist?list=PLp4JPyWftiHUOCK86SxBfkYkQysugRLoL" TargetMode="External"/><Relationship Id="rId5" Type="http://schemas.openxmlformats.org/officeDocument/2006/relationships/hyperlink" Target="https://youtu.be/61VCB7HIys4" TargetMode="External"/><Relationship Id="rId4" Type="http://schemas.openxmlformats.org/officeDocument/2006/relationships/hyperlink" Target="https://youtu.be/9z7BL0wucCM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27849" y="2501846"/>
            <a:ext cx="4752528" cy="2901185"/>
          </a:xfrm>
        </p:spPr>
        <p:txBody>
          <a:bodyPr anchor="ctr">
            <a:normAutofit/>
          </a:bodyPr>
          <a:lstStyle/>
          <a:p>
            <a:r>
              <a:rPr lang="fi-FI" dirty="0"/>
              <a:t>Kehitä raitiovainuasi! </a:t>
            </a:r>
            <a:r>
              <a:rPr lang="fi-FI" sz="2200" dirty="0"/>
              <a:t>Ollaan yhdessä tarkkoja liikenteessä.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Kehitä raitiovainuasi: </a:t>
            </a:r>
            <a:br>
              <a:rPr lang="fi-FI" dirty="0"/>
            </a:br>
            <a:r>
              <a:rPr lang="fi-FI" dirty="0"/>
              <a:t>raitiotien turvallinen ylitys 1/2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7136767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Ylitä raitiotie aina vain </a:t>
            </a: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suojateiltä tai ylityspaikoilta</a:t>
            </a: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Älä koskaan oikaise suoraan pysähtyneen Ratikan edestä tai takaa</a:t>
            </a: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sillä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vaunun keula on korkea eikä kuljettaja välttämättä näe sinua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toisella kaistalla ajavan ajoneuvon kuljettaja ei näe sinua raitiovaunun takaa</a:t>
            </a:r>
          </a:p>
        </p:txBody>
      </p:sp>
      <p:pic>
        <p:nvPicPr>
          <p:cNvPr id="10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C507A680-20AF-4107-A0B9-F291566A76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3068960"/>
            <a:ext cx="4749545" cy="2671879"/>
          </a:xfrm>
          <a:prstGeom prst="rect">
            <a:avLst/>
          </a:prstGeom>
        </p:spPr>
      </p:pic>
      <p:sp>
        <p:nvSpPr>
          <p:cNvPr id="11" name="Speech Bubble: Oval 4">
            <a:extLst>
              <a:ext uri="{FF2B5EF4-FFF2-40B4-BE49-F238E27FC236}">
                <a16:creationId xmlns:a16="http://schemas.microsoft.com/office/drawing/2014/main" id="{60058FFC-C1E7-4D4E-B2D6-765A4C3363F8}"/>
              </a:ext>
            </a:extLst>
          </p:cNvPr>
          <p:cNvSpPr/>
          <p:nvPr/>
        </p:nvSpPr>
        <p:spPr>
          <a:xfrm flipH="1">
            <a:off x="8228348" y="2154035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Katso Tampereen Ratikan video raitiotien </a:t>
            </a:r>
            <a:r>
              <a:rPr lang="fi-FI" sz="1000" b="1" dirty="0">
                <a:solidFill>
                  <a:schemeClr val="bg1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ylityspaikoista</a:t>
            </a:r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2113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Kehitä raitiovainuasi: </a:t>
            </a:r>
            <a:br>
              <a:rPr lang="fi-FI" dirty="0"/>
            </a:br>
            <a:r>
              <a:rPr lang="fi-FI" dirty="0"/>
              <a:t>raitiotien turvallinen ylitys 2/2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9369015" cy="33445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fi-FI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Näin ylität raitiotien turvallisesti: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/>
                <a:cs typeface="Arial"/>
              </a:rPr>
              <a:t>Pysähdy</a:t>
            </a:r>
            <a:r>
              <a:rPr lang="fi-FI" sz="2200" dirty="0">
                <a:solidFill>
                  <a:srgbClr val="221D67"/>
                </a:solidFill>
                <a:latin typeface="Arial"/>
                <a:cs typeface="Arial"/>
              </a:rPr>
              <a:t> ja toimi rauhallisesti.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Katso molempiin suuntiin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varmista, ettei Ratikka tai autoja ole tulossa.</a:t>
            </a:r>
            <a:endParaRPr lang="fi-FI" sz="2200" b="1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Kuuntele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jotta kohdistat vielä paremmin tarkkavaisuutesi tien ylitykseen.</a:t>
            </a:r>
            <a:endParaRPr lang="fi-FI" sz="2200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Ylitä raitiotie kävellen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jotta muut ehtivät huomata sinut paremmin etkä esimerkiksi kompastu tai liukastu ylittäessäsi tietä.</a:t>
            </a:r>
            <a:endParaRPr lang="fi-FI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2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suojatien ylitys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2856"/>
            <a:ext cx="4493342" cy="356911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sz="2000" dirty="0"/>
              <a:t>Suojateillä tien ja radan yli kulkevat suojatiemerkinnät.</a:t>
            </a:r>
          </a:p>
          <a:p>
            <a:r>
              <a:rPr lang="fi-FI" sz="2000" dirty="0"/>
              <a:t>Tunnistat suojatien suojatiekyltistä.</a:t>
            </a:r>
          </a:p>
          <a:p>
            <a:r>
              <a:rPr lang="fi-FI" sz="2000" dirty="0"/>
              <a:t>Ratikka väistää suojatiellä </a:t>
            </a:r>
            <a:r>
              <a:rPr lang="fi-FI" sz="2000" dirty="0" err="1"/>
              <a:t>kulkĳaa</a:t>
            </a:r>
            <a:r>
              <a:rPr lang="fi-FI" sz="2000" dirty="0"/>
              <a:t>. </a:t>
            </a:r>
            <a:r>
              <a:rPr lang="fi-FI" sz="2000" b="1" dirty="0">
                <a:solidFill>
                  <a:srgbClr val="C00000"/>
                </a:solidFill>
              </a:rPr>
              <a:t>Varmista aina, että Ratikka on pysähtynyt ennen kuin ylität suojatien</a:t>
            </a:r>
            <a:r>
              <a:rPr lang="fi-FI" sz="2000" dirty="0"/>
              <a:t>, sillä Ratikka on painava eikä pysty äkkipysähdyksiin.</a:t>
            </a:r>
          </a:p>
          <a:p>
            <a:r>
              <a:rPr lang="fi-FI" sz="2000" dirty="0">
                <a:latin typeface="Arial"/>
                <a:cs typeface="Arial"/>
              </a:rPr>
              <a:t>Yleensä suojatien kohdalla on myös liikennevalot.</a:t>
            </a:r>
            <a:r>
              <a:rPr lang="fi-FI" sz="2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fi-FI" sz="2000" b="1" dirty="0">
                <a:solidFill>
                  <a:srgbClr val="C00000"/>
                </a:solidFill>
                <a:latin typeface="Arial"/>
                <a:cs typeface="Arial"/>
              </a:rPr>
              <a:t>Odota aina rauhassa, että valot ovat vaihtuneet sinulle vihreiksi </a:t>
            </a:r>
            <a:r>
              <a:rPr lang="fi-FI" sz="2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ennen kuin ylität suojatien.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149575B-67D7-4CC6-A52F-322C4D540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3167"/>
          <a:stretch/>
        </p:blipFill>
        <p:spPr bwMode="auto">
          <a:xfrm>
            <a:off x="5668835" y="2179311"/>
            <a:ext cx="5735042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oli: Alas 8">
            <a:extLst>
              <a:ext uri="{FF2B5EF4-FFF2-40B4-BE49-F238E27FC236}">
                <a16:creationId xmlns:a16="http://schemas.microsoft.com/office/drawing/2014/main" id="{A0CDFA6B-EA9D-48E4-AAE3-F8B09AA977B8}"/>
              </a:ext>
            </a:extLst>
          </p:cNvPr>
          <p:cNvSpPr/>
          <p:nvPr/>
        </p:nvSpPr>
        <p:spPr>
          <a:xfrm rot="10800000">
            <a:off x="8328248" y="39596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379DAF4-210C-47E7-8C03-6952C427DD1A}"/>
              </a:ext>
            </a:extLst>
          </p:cNvPr>
          <p:cNvSpPr txBox="1"/>
          <p:nvPr/>
        </p:nvSpPr>
        <p:spPr>
          <a:xfrm>
            <a:off x="7563172" y="5064483"/>
            <a:ext cx="19463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SUOJATIEMERKINNÄT</a:t>
            </a:r>
          </a:p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(VALKOISET VIIVAT)</a:t>
            </a:r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91292493-6798-4C21-A7D1-92A859B243B1}"/>
              </a:ext>
            </a:extLst>
          </p:cNvPr>
          <p:cNvSpPr/>
          <p:nvPr/>
        </p:nvSpPr>
        <p:spPr>
          <a:xfrm>
            <a:off x="9912424" y="134076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9F6EB06-763D-463D-897A-215964BECC2F}"/>
              </a:ext>
            </a:extLst>
          </p:cNvPr>
          <p:cNvSpPr txBox="1"/>
          <p:nvPr/>
        </p:nvSpPr>
        <p:spPr>
          <a:xfrm>
            <a:off x="9372315" y="998648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SUOJATIEKYLTTI</a:t>
            </a:r>
          </a:p>
        </p:txBody>
      </p:sp>
    </p:spTree>
    <p:extLst>
      <p:ext uri="{BB962C8B-B14F-4D97-AF65-F5344CB8AC3E}">
        <p14:creationId xmlns:p14="http://schemas.microsoft.com/office/powerpoint/2010/main" val="295650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raitiotien ylitys ylityspaikalta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5065"/>
            <a:ext cx="4493342" cy="3569110"/>
          </a:xfrm>
        </p:spPr>
        <p:txBody>
          <a:bodyPr>
            <a:normAutofit fontScale="92500" lnSpcReduction="20000"/>
          </a:bodyPr>
          <a:lstStyle/>
          <a:p>
            <a:r>
              <a:rPr lang="fi-FI" sz="2000" dirty="0"/>
              <a:t>Ylityspaikka on tien ylitykseen tarkoitettu kohta, jossa jalankulkijan tulee väistää muuta liikennettä. </a:t>
            </a:r>
            <a:r>
              <a:rPr lang="fi-FI" sz="2000" b="1" dirty="0">
                <a:solidFill>
                  <a:srgbClr val="C00000"/>
                </a:solidFill>
              </a:rPr>
              <a:t>Odota aina rauhassa, että Ratikka ja muut kulkuneuvot ovat kulkeneet ohi </a:t>
            </a:r>
            <a:r>
              <a:rPr lang="fi-FI" sz="2000" dirty="0"/>
              <a:t>ennen kuin ylität tien.</a:t>
            </a:r>
          </a:p>
          <a:p>
            <a:pPr lvl="1"/>
            <a:r>
              <a:rPr lang="fi-FI" sz="1800" dirty="0"/>
              <a:t>Ylityspaikalla jalankulkija väistää Ratikkaa, busseja, takseja ja huoltoliikennettä.</a:t>
            </a:r>
          </a:p>
          <a:p>
            <a:r>
              <a:rPr lang="fi-FI" sz="2000" dirty="0"/>
              <a:t>Ylityspaikan kohdalla ei ole suojatiemerkintöjä.</a:t>
            </a:r>
          </a:p>
          <a:p>
            <a:r>
              <a:rPr lang="fi-FI" sz="2000" dirty="0"/>
              <a:t>Tunnistat ylityspaikan madalletusta reunakivestä.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4F0AF0-62C3-4B3E-82E0-264B9BD8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 bwMode="auto">
          <a:xfrm>
            <a:off x="6103708" y="2241383"/>
            <a:ext cx="5441628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uoli: Alas 13">
            <a:extLst>
              <a:ext uri="{FF2B5EF4-FFF2-40B4-BE49-F238E27FC236}">
                <a16:creationId xmlns:a16="http://schemas.microsoft.com/office/drawing/2014/main" id="{B468A2BE-4125-4CD2-BA50-3BB8E8178466}"/>
              </a:ext>
            </a:extLst>
          </p:cNvPr>
          <p:cNvSpPr/>
          <p:nvPr/>
        </p:nvSpPr>
        <p:spPr>
          <a:xfrm>
            <a:off x="9264352" y="328498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Nuoli: Alas 14">
            <a:extLst>
              <a:ext uri="{FF2B5EF4-FFF2-40B4-BE49-F238E27FC236}">
                <a16:creationId xmlns:a16="http://schemas.microsoft.com/office/drawing/2014/main" id="{22DB1789-87CF-4306-9528-BF4897E013DA}"/>
              </a:ext>
            </a:extLst>
          </p:cNvPr>
          <p:cNvSpPr/>
          <p:nvPr/>
        </p:nvSpPr>
        <p:spPr>
          <a:xfrm rot="10800000">
            <a:off x="8112224" y="45091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E99BCCB-91DD-458E-AC39-71EAC5279199}"/>
              </a:ext>
            </a:extLst>
          </p:cNvPr>
          <p:cNvSpPr txBox="1"/>
          <p:nvPr/>
        </p:nvSpPr>
        <p:spPr>
          <a:xfrm>
            <a:off x="8279412" y="2853497"/>
            <a:ext cx="2454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MADALLETTU REUNAKIVEYS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E997CD0-1754-4F70-8C92-BB733AA374A8}"/>
              </a:ext>
            </a:extLst>
          </p:cNvPr>
          <p:cNvSpPr txBox="1"/>
          <p:nvPr/>
        </p:nvSpPr>
        <p:spPr>
          <a:xfrm>
            <a:off x="6860461" y="5613370"/>
            <a:ext cx="29722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SUOJATIEMERKINNÄT PUUTTUVAT</a:t>
            </a:r>
          </a:p>
        </p:txBody>
      </p:sp>
    </p:spTree>
    <p:extLst>
      <p:ext uri="{BB962C8B-B14F-4D97-AF65-F5344CB8AC3E}">
        <p14:creationId xmlns:p14="http://schemas.microsoft.com/office/powerpoint/2010/main" val="363275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5186888" cy="45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Ylitä raitiotie turvallisesti suojatien tai ylityspaikan kohdalta</a:t>
            </a:r>
            <a:r>
              <a:rPr lang="fi-FI" sz="1700" dirty="0"/>
              <a:t>: </a:t>
            </a:r>
            <a:r>
              <a:rPr lang="fi-FI" sz="1700" dirty="0">
                <a:solidFill>
                  <a:schemeClr val="accent1">
                    <a:lumMod val="50000"/>
                  </a:schemeClr>
                </a:solidFill>
              </a:rPr>
              <a:t>Pysähdy – katso molempiin suuntiin – kuuntele – ylitä </a:t>
            </a:r>
            <a:r>
              <a:rPr lang="fi-FI" sz="1700" dirty="0"/>
              <a:t>raitiotie kävellen.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Älä koskaan oikaise pysähtyneen Ratikan edestä tai takaa.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Raitiovaunu painaa kymmenen norsun verran. Painava vaunu pysähtyy hitaasti, joten </a:t>
            </a:r>
            <a:r>
              <a:rPr lang="fi-FI" sz="1700" b="1" dirty="0">
                <a:solidFill>
                  <a:srgbClr val="C00000"/>
                </a:solidFill>
              </a:rPr>
              <a:t>älä koskaan ryntää vaunun eteen.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Raitiovaunu ei voi väistää sinua</a:t>
            </a:r>
            <a:r>
              <a:rPr lang="fi-FI" sz="1700" dirty="0">
                <a:solidFill>
                  <a:srgbClr val="C00000"/>
                </a:solidFill>
              </a:rPr>
              <a:t>, </a:t>
            </a:r>
            <a:r>
              <a:rPr lang="fi-FI" sz="1700" dirty="0"/>
              <a:t>koska se kulkee raiteilla.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Raiteilla liikkuu raitiovaunujen lisäksi myös kunnossapitokalustoa, joten </a:t>
            </a:r>
            <a:r>
              <a:rPr lang="fi-FI" sz="1700" b="1" dirty="0">
                <a:solidFill>
                  <a:srgbClr val="C00000"/>
                </a:solidFill>
              </a:rPr>
              <a:t>ole aina varovainen rataa ylittäessäsi!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endParaRPr lang="fi-FI" sz="17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5318263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tärkeää tärppiä 1/2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8F51C280-C1E9-4BBE-A422-386F1791D6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7A84802-9D42-4375-A15B-810376FA5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5" y="226422"/>
            <a:ext cx="6442937" cy="64429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4989321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Raitiovaunu on hiljainen</a:t>
            </a:r>
            <a:r>
              <a:rPr lang="fi-FI" sz="1700" dirty="0"/>
              <a:t>, joten sitä ei välttämättä kuule etukäteen.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Ratikan odottaminen on turvallisinta, kun </a:t>
            </a:r>
            <a:r>
              <a:rPr lang="fi-FI" sz="1700" b="1" dirty="0">
                <a:solidFill>
                  <a:srgbClr val="C00000"/>
                </a:solidFill>
              </a:rPr>
              <a:t>oleskelet tai kävelet pysäkillä valkoisen kiveyksen takana</a:t>
            </a:r>
            <a:r>
              <a:rPr lang="fi-FI" sz="1700" dirty="0">
                <a:solidFill>
                  <a:srgbClr val="C00000"/>
                </a:solidFill>
              </a:rPr>
              <a:t>.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Älä yritä koskettaa </a:t>
            </a:r>
            <a:r>
              <a:rPr lang="fi-FI" sz="1700" dirty="0"/>
              <a:t>liikkuvaa Ratikkaa, jotta et loukkaa itseäsi vaunun teräviin osiin.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Raitiotie ei ole oleskelu- tai leikkipaikka</a:t>
            </a:r>
            <a:r>
              <a:rPr lang="fi-FI" sz="1700" b="1" dirty="0"/>
              <a:t>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Valokuvia ja selfieitä ei saa koskaan ottaa radalla.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5246255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tärkeää tärppiä 2/2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1663612-D8C8-4301-8C9B-23FA0B11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837" y="4077072"/>
            <a:ext cx="651739" cy="1224136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BEE0D917-D4B7-48F0-A1EF-1279D0F2DC6B}"/>
              </a:ext>
            </a:extLst>
          </p:cNvPr>
          <p:cNvSpPr/>
          <p:nvPr/>
        </p:nvSpPr>
        <p:spPr>
          <a:xfrm flipH="1">
            <a:off x="8616280" y="321297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solidFill>
                  <a:schemeClr val="bg1"/>
                </a:solidFill>
                <a:latin typeface="Arial Black" panose="020B0A04020102020204" pitchFamily="34" charset="0"/>
              </a:rPr>
              <a:t>Odota Ratikkaa pysäkillä valkoisen kiveyksen takana.</a:t>
            </a:r>
            <a:endParaRPr lang="fi-FI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85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R.A. Tikka ja </a:t>
            </a:r>
            <a:r>
              <a:rPr lang="fi-FI" sz="2800" dirty="0" err="1"/>
              <a:t>Ratikkabongari</a:t>
            </a:r>
            <a:r>
              <a:rPr lang="fi-FI" sz="2800" dirty="0"/>
              <a:t> auttavat Ratikka-arkeen totuttelussa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9794305" cy="3861068"/>
          </a:xfrm>
        </p:spPr>
        <p:txBody>
          <a:bodyPr>
            <a:normAutofit/>
          </a:bodyPr>
          <a:lstStyle/>
          <a:p>
            <a:r>
              <a:rPr lang="fi-FI" sz="2000" dirty="0"/>
              <a:t>Ratikka on tuonut kaikkien Tampereella liikkuvien arkeen uutta opeteltavaa. </a:t>
            </a:r>
            <a:r>
              <a:rPr lang="fi-FI" sz="2000" dirty="0" err="1"/>
              <a:t>Ratikkabongari</a:t>
            </a:r>
            <a:r>
              <a:rPr lang="fi-FI" sz="2000" dirty="0"/>
              <a:t> ja paljasvarpainen takatukkatikka R.A. Tikka ovat rientäneet pienten tamperelaisten avuksi kertomaan, miten Ratikalla ja sen läheisyydessä liikutaan.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0034230-3147-477F-ADB3-31317EC839BD}"/>
              </a:ext>
            </a:extLst>
          </p:cNvPr>
          <p:cNvSpPr txBox="1"/>
          <p:nvPr/>
        </p:nvSpPr>
        <p:spPr>
          <a:xfrm>
            <a:off x="5375920" y="3127995"/>
            <a:ext cx="5594203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Kaksikon videot:</a:t>
            </a: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Ratikkapysäkillä 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Katso video tästä &gt; 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Raiteiden turvallinen ylittäminen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Katso video tästä &gt;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Ratikalla matkustamisen ABC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Katso video tästä &gt;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ECE0C95-BBBF-4464-8DA7-31EF960D8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528" y="3125375"/>
            <a:ext cx="3703340" cy="24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8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Hyödyllisiä linkkejä ja videoita opettajille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586393" cy="3861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Tampereen Ratikan liikenneturvallisuus-sivut:</a:t>
            </a:r>
          </a:p>
          <a:p>
            <a:pPr marL="0" indent="0">
              <a:buNone/>
            </a:pPr>
            <a:r>
              <a:rPr lang="fi-FI" sz="2000" dirty="0">
                <a:hlinkClick r:id="rId3"/>
              </a:rPr>
              <a:t>www.tampereenratikka.fi/liikenneturvallisuus/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Videot Ratikalla ja bussilla matkustamisesta:</a:t>
            </a:r>
          </a:p>
          <a:p>
            <a:pPr marL="0" indent="0">
              <a:buNone/>
            </a:pPr>
            <a:r>
              <a:rPr lang="fi-FI" sz="2000" dirty="0" err="1">
                <a:hlinkClick r:id="rId4"/>
              </a:rPr>
              <a:t>Rasse</a:t>
            </a:r>
            <a:r>
              <a:rPr lang="fi-FI" sz="2000" dirty="0">
                <a:hlinkClick r:id="rId4"/>
              </a:rPr>
              <a:t>-koira matkustaa Tampereen Ratikalla &gt; 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5"/>
              </a:rPr>
              <a:t>Onni-nalle ja kaverit matkustavat Nyssellä &gt;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6"/>
              </a:rPr>
              <a:t>Ratikalla matkustaminen-animaatiot (soittolista, jolla useita videoita) &gt;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Rataturvallisuus:</a:t>
            </a:r>
          </a:p>
          <a:p>
            <a:pPr marL="0" indent="0">
              <a:buNone/>
            </a:pPr>
            <a:r>
              <a:rPr lang="fi-FI" sz="2000" dirty="0">
                <a:hlinkClick r:id="rId7"/>
              </a:rPr>
              <a:t>Väyläviraston video rataturvallisuudesta yläkoululaisille &gt;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99855" y="2708920"/>
            <a:ext cx="5112569" cy="2478087"/>
          </a:xfrm>
        </p:spPr>
        <p:txBody>
          <a:bodyPr>
            <a:normAutofit/>
          </a:bodyPr>
          <a:lstStyle/>
          <a:p>
            <a:r>
              <a:rPr lang="fi-FI" sz="4000" dirty="0"/>
              <a:t>Kiitos, kun olet kanssamme tarkkana liikenteessä!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10056226" y="3102487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Oval 4">
            <a:extLst>
              <a:ext uri="{FF2B5EF4-FFF2-40B4-BE49-F238E27FC236}">
                <a16:creationId xmlns:a16="http://schemas.microsoft.com/office/drawing/2014/main" id="{737446FB-811E-687A-438B-1AF760FAE133}"/>
              </a:ext>
            </a:extLst>
          </p:cNvPr>
          <p:cNvSpPr/>
          <p:nvPr/>
        </p:nvSpPr>
        <p:spPr>
          <a:xfrm rot="20673265" flipH="1">
            <a:off x="8448398" y="3415173"/>
            <a:ext cx="1910505" cy="100164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100" b="1" dirty="0">
                <a:solidFill>
                  <a:prstClr val="white"/>
                </a:solidFill>
                <a:latin typeface="Arial Black" panose="020B0A04020102020204" pitchFamily="34" charset="0"/>
              </a:rPr>
              <a:t>Luota raitiovainuusi!</a:t>
            </a:r>
          </a:p>
        </p:txBody>
      </p:sp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5F8FB0-8F31-4EC0-9566-906E2C4F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Millainen Tampereen Ratikka on?</a:t>
            </a:r>
          </a:p>
        </p:txBody>
      </p:sp>
    </p:spTree>
    <p:extLst>
      <p:ext uri="{BB962C8B-B14F-4D97-AF65-F5344CB8AC3E}">
        <p14:creationId xmlns:p14="http://schemas.microsoft.com/office/powerpoint/2010/main" val="178429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7FEC39AB-EA7D-4450-AA1D-4AAC722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834" y="364817"/>
            <a:ext cx="7431190" cy="1336449"/>
          </a:xfrm>
        </p:spPr>
        <p:txBody>
          <a:bodyPr>
            <a:noAutofit/>
          </a:bodyPr>
          <a:lstStyle/>
          <a:p>
            <a:pPr algn="r"/>
            <a:r>
              <a:rPr lang="fi-FI" sz="3600" dirty="0">
                <a:solidFill>
                  <a:srgbClr val="221D67"/>
                </a:solidFill>
              </a:rPr>
              <a:t>Tampereen Ratikka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75AB7FED-FB16-400C-9492-4C621BE686F0}"/>
              </a:ext>
            </a:extLst>
          </p:cNvPr>
          <p:cNvSpPr/>
          <p:nvPr/>
        </p:nvSpPr>
        <p:spPr>
          <a:xfrm>
            <a:off x="8760297" y="4329119"/>
            <a:ext cx="3162445" cy="540041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Ratikassa maksetaan Nyssen matkalipulla. 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07D918A8-8E4E-4F44-B86D-DCB2276E55F3}"/>
              </a:ext>
            </a:extLst>
          </p:cNvPr>
          <p:cNvSpPr/>
          <p:nvPr/>
        </p:nvSpPr>
        <p:spPr>
          <a:xfrm>
            <a:off x="8760297" y="2528882"/>
            <a:ext cx="3162445" cy="1701862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Yhteen Ratikkaan mahtuu kolmen bussilastillisen verran matkustajia (264 hlöä). Istumapaikkoja on 104 kpl.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Ratikka kulkee päiväsaikaan 7,5 minuutin </a:t>
            </a:r>
            <a:r>
              <a:rPr lang="fi-FI" sz="1200" dirty="0" err="1">
                <a:solidFill>
                  <a:srgbClr val="221D67"/>
                </a:solidFill>
                <a:latin typeface="Arial Black" panose="020B0A04020102020204" pitchFamily="34" charset="0"/>
              </a:rPr>
              <a:t>vuorovälein</a:t>
            </a: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. Keskustassa </a:t>
            </a:r>
            <a:r>
              <a:rPr lang="fi-FI" sz="1200" dirty="0" err="1">
                <a:solidFill>
                  <a:srgbClr val="221D67"/>
                </a:solidFill>
                <a:latin typeface="Arial Black" panose="020B0A04020102020204" pitchFamily="34" charset="0"/>
              </a:rPr>
              <a:t>vuoroväli</a:t>
            </a: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 on 3–4 minuuttia.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6192D052-D36C-4BC0-B733-B4CAD319C7E9}"/>
              </a:ext>
            </a:extLst>
          </p:cNvPr>
          <p:cNvSpPr/>
          <p:nvPr/>
        </p:nvSpPr>
        <p:spPr>
          <a:xfrm>
            <a:off x="6149007" y="4509120"/>
            <a:ext cx="2215586" cy="2025735"/>
          </a:xfrm>
          <a:prstGeom prst="ellipse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Esteetön ja tilava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Ilmastoitu ja hyvin valaistu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Ympäristö-ystävällinen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0E83E38C-079F-45A1-9A23-6AEA031402EA}"/>
              </a:ext>
            </a:extLst>
          </p:cNvPr>
          <p:cNvSpPr/>
          <p:nvPr/>
        </p:nvSpPr>
        <p:spPr>
          <a:xfrm>
            <a:off x="8760297" y="4967536"/>
            <a:ext cx="3149622" cy="1701826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Tampereella on 22 Ratikkaa, joista 15 on kerralla liikenteessä.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Tampereelle tulee 6 vaunua lisää syksyn 2024 aikana.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Valmistettu Kajaanissa, Škoda Transtechin Otanmäen tehtaalla.</a:t>
            </a:r>
          </a:p>
        </p:txBody>
      </p:sp>
    </p:spTree>
    <p:extLst>
      <p:ext uri="{BB962C8B-B14F-4D97-AF65-F5344CB8AC3E}">
        <p14:creationId xmlns:p14="http://schemas.microsoft.com/office/powerpoint/2010/main" val="23742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mpereen Ratikan reitti osilla 1 ja 2">
            <a:extLst>
              <a:ext uri="{FF2B5EF4-FFF2-40B4-BE49-F238E27FC236}">
                <a16:creationId xmlns:a16="http://schemas.microsoft.com/office/drawing/2014/main" id="{CE08D709-CE12-4703-9EDB-BAF6DD56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20" y="1330660"/>
            <a:ext cx="6104262" cy="41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18013" y="1340768"/>
            <a:ext cx="5073932" cy="4392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b="1" dirty="0"/>
              <a:t>Linja 1 Kaupin kampukselta Santalahteen sisältää 14 pysäkkiä:</a:t>
            </a:r>
          </a:p>
          <a:p>
            <a:pPr lvl="1"/>
            <a:r>
              <a:rPr lang="fi-FI" sz="1600" dirty="0"/>
              <a:t>Kaupin kampus, </a:t>
            </a:r>
            <a:r>
              <a:rPr lang="fi-FI" sz="1600" dirty="0" err="1"/>
              <a:t>Tays</a:t>
            </a:r>
            <a:r>
              <a:rPr lang="fi-FI" sz="1600" dirty="0"/>
              <a:t>, Hippos, Kalevan kirkko, Sammonaukio, Tulli, Rautatieasema, Koskipuisto, Keskustori, Tuulensuu, Pyynikintori, Särkänniemi, Tikkutehdas, Santalahti</a:t>
            </a:r>
          </a:p>
          <a:p>
            <a:r>
              <a:rPr lang="fi-FI" sz="1800" b="1" dirty="0"/>
              <a:t>Linja 3 </a:t>
            </a:r>
            <a:r>
              <a:rPr lang="fi-FI" sz="1800" b="1" dirty="0" err="1"/>
              <a:t>Hervantajärveltä</a:t>
            </a:r>
            <a:r>
              <a:rPr lang="fi-FI" sz="1800" b="1" dirty="0"/>
              <a:t> Santalahteen sisältää 17 pysäkkiä:</a:t>
            </a:r>
          </a:p>
          <a:p>
            <a:pPr lvl="1"/>
            <a:r>
              <a:rPr lang="fi-FI" sz="1600" dirty="0" err="1"/>
              <a:t>Hervantajärvi</a:t>
            </a:r>
            <a:r>
              <a:rPr lang="fi-FI" sz="1600" dirty="0"/>
              <a:t>, Etelä-Hervanta, Hervannan kampus, </a:t>
            </a:r>
            <a:r>
              <a:rPr lang="fi-FI" sz="1600" dirty="0" err="1"/>
              <a:t>Hervantakeskus</a:t>
            </a:r>
            <a:r>
              <a:rPr lang="fi-FI" sz="1600" dirty="0"/>
              <a:t>, Opiskelija, Pohjois-Hervanta, Hallila, Turtola, Hakametsä, Kalevanrinne, Uintikeskus, Kaleva, Sammonaukio, Tulli, Rautatieasema, Koskipuisto, Sorin aukio</a:t>
            </a:r>
          </a:p>
          <a:p>
            <a:r>
              <a:rPr lang="fi-FI" sz="1800" b="1" dirty="0"/>
              <a:t>Ratikan reitti laajenee Santalahdesta </a:t>
            </a:r>
            <a:r>
              <a:rPr lang="fi-FI" sz="1800" b="1" dirty="0" err="1"/>
              <a:t>Lentävänniemeen</a:t>
            </a:r>
            <a:r>
              <a:rPr lang="fi-FI" sz="1800" b="1" dirty="0"/>
              <a:t> 7.1.2025.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26188" y="248071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Ratikan reitti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478502" y="3845363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000" b="1" dirty="0">
                <a:latin typeface="Arial Black"/>
              </a:rPr>
              <a:t>Ratikan reitin pituus on yhteensä</a:t>
            </a:r>
            <a:r>
              <a:rPr lang="fi-FI" sz="1000" b="1" dirty="0">
                <a:solidFill>
                  <a:srgbClr val="FFFFFF"/>
                </a:solidFill>
                <a:latin typeface="Arial Black"/>
              </a:rPr>
              <a:t> 17,9</a:t>
            </a:r>
            <a:r>
              <a:rPr lang="fi-FI" sz="1000" b="1" dirty="0">
                <a:solidFill>
                  <a:srgbClr val="D51317"/>
                </a:solidFill>
                <a:latin typeface="Arial Black"/>
              </a:rPr>
              <a:t> </a:t>
            </a:r>
            <a:r>
              <a:rPr lang="fi-FI" sz="1000" b="1" dirty="0">
                <a:latin typeface="Arial Black"/>
              </a:rPr>
              <a:t>km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587" y="4614004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2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D71B38B-9E71-4F1E-85FE-7E50B98C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8" t="1959" r="25512" b="2462"/>
          <a:stretch/>
        </p:blipFill>
        <p:spPr>
          <a:xfrm>
            <a:off x="6754719" y="248194"/>
            <a:ext cx="5168310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62543" y="1632726"/>
            <a:ext cx="5576257" cy="3884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Varikko on paikka, jossa Ratikoita säilytetään ja huolletaan. Se on raitiovaunujen koti. </a:t>
            </a:r>
          </a:p>
          <a:p>
            <a:r>
              <a:rPr lang="fi-FI" sz="2000" dirty="0"/>
              <a:t>Varikko sijaitsee Hervannassa.</a:t>
            </a:r>
          </a:p>
          <a:p>
            <a:r>
              <a:rPr lang="fi-FI" sz="2000" dirty="0"/>
              <a:t>Varikko koostuu kahdesta päärakennuksesta, joita ovat säilytyshalli ja korjaamohalli.</a:t>
            </a:r>
          </a:p>
          <a:p>
            <a:r>
              <a:rPr lang="fi-FI" sz="2000" dirty="0"/>
              <a:t>Varikko on toiminnassa ympäri vuorokauden, ja eri vuorokauden aikana varikkoa käyttää yhteensä yli sata henkilöä. </a:t>
            </a:r>
          </a:p>
          <a:p>
            <a:pPr lvl="1"/>
            <a:r>
              <a:rPr lang="fi-FI" sz="1800" dirty="0"/>
              <a:t>Varikolla työskentelee kuljettajia, liikenteenohjaajia, radan ja vaunujen kunnossapitohenkilöstöä, siivoojia ja Ratikan toimihenkilöitä. 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Raitiovaunuvarikko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88" y="4747822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07588" y="413575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Hervannan raitiovaunuvarikko on kaikkien raitiovaunujen koti!</a:t>
            </a:r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7CFEAC48-4D2D-4F86-A37E-A2AE328F06F9}"/>
              </a:ext>
            </a:extLst>
          </p:cNvPr>
          <p:cNvSpPr/>
          <p:nvPr/>
        </p:nvSpPr>
        <p:spPr>
          <a:xfrm>
            <a:off x="7896200" y="1402627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972DE2A2-DBF1-4ABC-9415-9A3C7FD408A3}"/>
              </a:ext>
            </a:extLst>
          </p:cNvPr>
          <p:cNvSpPr/>
          <p:nvPr/>
        </p:nvSpPr>
        <p:spPr>
          <a:xfrm>
            <a:off x="9134932" y="1038862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F01A392-81A3-403C-A7AF-905A522F4451}"/>
              </a:ext>
            </a:extLst>
          </p:cNvPr>
          <p:cNvSpPr txBox="1"/>
          <p:nvPr/>
        </p:nvSpPr>
        <p:spPr>
          <a:xfrm>
            <a:off x="7434219" y="1016544"/>
            <a:ext cx="1438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SÄILYTYSHALLI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A2176EF-ED34-441B-90B7-9D5BFFF751DA}"/>
              </a:ext>
            </a:extLst>
          </p:cNvPr>
          <p:cNvSpPr txBox="1"/>
          <p:nvPr/>
        </p:nvSpPr>
        <p:spPr>
          <a:xfrm>
            <a:off x="8559318" y="757325"/>
            <a:ext cx="1560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KORJAAMOHALLI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20D361-4610-4E2D-8E7B-7F912C634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5113784" cy="2155371"/>
          </a:xfrm>
        </p:spPr>
        <p:txBody>
          <a:bodyPr>
            <a:normAutofit fontScale="90000"/>
          </a:bodyPr>
          <a:lstStyle/>
          <a:p>
            <a:r>
              <a:rPr lang="fi-FI" dirty="0"/>
              <a:t>Liikennöinnin aloitus </a:t>
            </a:r>
            <a:r>
              <a:rPr lang="fi-FI" dirty="0" err="1"/>
              <a:t>Lentävänniemeen</a:t>
            </a:r>
            <a:r>
              <a:rPr lang="fi-FI" dirty="0"/>
              <a:t> ja koeajot</a:t>
            </a:r>
          </a:p>
        </p:txBody>
      </p:sp>
    </p:spTree>
    <p:extLst>
      <p:ext uri="{BB962C8B-B14F-4D97-AF65-F5344CB8AC3E}">
        <p14:creationId xmlns:p14="http://schemas.microsoft.com/office/powerpoint/2010/main" val="290621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10154345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Tampereen Ratikan liikennöinti </a:t>
            </a:r>
            <a:r>
              <a:rPr lang="fi-FI" sz="2800" dirty="0" err="1"/>
              <a:t>Lentävänniemeen</a:t>
            </a:r>
            <a:r>
              <a:rPr lang="fi-FI" sz="2800" dirty="0"/>
              <a:t> alkaa 7. tammikuusta 2025 – Sitä ennen Ratikka liikkuu alueella koeajoissa</a:t>
            </a:r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988840"/>
            <a:ext cx="5041777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Tampereen Ratikan </a:t>
            </a:r>
            <a:r>
              <a:rPr lang="fi-FI" sz="2000" b="1" dirty="0"/>
              <a:t>liikennöinti</a:t>
            </a:r>
            <a:r>
              <a:rPr lang="fi-FI" sz="2000" dirty="0"/>
              <a:t> Santalahdesta </a:t>
            </a:r>
            <a:r>
              <a:rPr lang="fi-FI" sz="2000" dirty="0" err="1"/>
              <a:t>Lentävänniemeen</a:t>
            </a:r>
            <a:r>
              <a:rPr lang="fi-FI" sz="2000" dirty="0"/>
              <a:t> alkaa tiistaina </a:t>
            </a:r>
            <a:r>
              <a:rPr lang="fi-FI" sz="2000" b="1" dirty="0"/>
              <a:t>7.1.2025</a:t>
            </a:r>
            <a:r>
              <a:rPr lang="fi-FI" sz="2000" dirty="0"/>
              <a:t>.</a:t>
            </a:r>
          </a:p>
          <a:p>
            <a:r>
              <a:rPr lang="fi-FI" sz="2000" dirty="0"/>
              <a:t>Ennen liikennöinnin aloitusta uudella raitiotieosuudella järjestetään </a:t>
            </a:r>
            <a:r>
              <a:rPr lang="fi-FI" sz="2000" b="1" dirty="0"/>
              <a:t>koeajot.</a:t>
            </a:r>
          </a:p>
          <a:p>
            <a:pPr lvl="1"/>
            <a:r>
              <a:rPr lang="fi-FI" sz="1800" dirty="0"/>
              <a:t>Radan koeajoilla varmistetaan, että uusi raitiotiejärjestelmä toimii kuten pitää. Niitä suoritetaan yöaikaan.</a:t>
            </a:r>
          </a:p>
          <a:p>
            <a:pPr lvl="1"/>
            <a:r>
              <a:rPr lang="fi-FI" sz="1800" dirty="0"/>
              <a:t>Kun rata on testattu, kuljettajat aloittavat koeajot ja opettelevat ajoa uudella osuudella. Kuljettajat ajavat koeajoja päiväsaikaan.</a:t>
            </a:r>
          </a:p>
          <a:p>
            <a:r>
              <a:rPr lang="fi-FI" sz="2000" dirty="0" err="1"/>
              <a:t>Koeajoalueelle</a:t>
            </a:r>
            <a:r>
              <a:rPr lang="fi-FI" sz="2000" dirty="0"/>
              <a:t> pystytetään Nyt tarkkana! –kylttejä kertomaan koeajoista.</a:t>
            </a:r>
          </a:p>
          <a:p>
            <a:r>
              <a:rPr lang="fi-FI" sz="2000" dirty="0"/>
              <a:t>Koeajoista tiedotetaan tarkemmin Tampereen Ratikan kanavissa.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F2317FFD-E7C7-4677-AC3B-6E350BA9D8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244"/>
          <a:stretch>
            <a:fillRect/>
          </a:stretch>
        </p:blipFill>
        <p:spPr>
          <a:xfrm>
            <a:off x="6109529" y="2051167"/>
            <a:ext cx="3758646" cy="3763777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E1095E2-88FD-44BF-B973-07010827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4096200"/>
            <a:ext cx="1161114" cy="2180875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A7613802-546D-469A-B507-FF767FCEC35D}"/>
              </a:ext>
            </a:extLst>
          </p:cNvPr>
          <p:cNvSpPr/>
          <p:nvPr/>
        </p:nvSpPr>
        <p:spPr>
          <a:xfrm flipH="1">
            <a:off x="8795306" y="285293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Ratikan liikennöinti </a:t>
            </a:r>
            <a:r>
              <a:rPr lang="fi-FI" sz="100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Lentävänniemeen</a:t>
            </a:r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 alkaa 7.1.! Sitä ennen järjestetään koeajot.</a:t>
            </a:r>
          </a:p>
        </p:txBody>
      </p:sp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36E99743-196F-17A8-19D3-DE722A41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896172" cy="1600200"/>
          </a:xfrm>
        </p:spPr>
        <p:txBody>
          <a:bodyPr/>
          <a:lstStyle/>
          <a:p>
            <a:r>
              <a:rPr lang="fi-FI" dirty="0"/>
              <a:t>Koeajojen reitti ja liikenteen järjestelyt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0DC6D014-67DD-0822-0AAE-C0A09A49E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Koeajoja tehdään koko syksyn ajan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D498D0B-0A2D-F18F-B8C0-17932D2F7E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199" y="3222624"/>
            <a:ext cx="4897761" cy="2438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Koeajoissa liikenteen sujuvuus varmistetaan tarvittaessa liikenteenohjaajilla. Noudata ensisijaisesti liikenteenohjaajien opastusta myös silloin, kun liikennevalot ovat toiminnassa.</a:t>
            </a:r>
          </a:p>
        </p:txBody>
      </p:sp>
      <p:pic>
        <p:nvPicPr>
          <p:cNvPr id="13" name="Kuva 12" descr="Koeajojen reitti menee Näsisaaren läpi Hiedanrantaa ja sieltä Sellupuiston poikki Federlaynkadulle Niemenrantaan. Siitä reitti kulkee Kehyskadulle ja Lielahdenkadun kautta kohti Lentävänniemeä ja päätepysäkkiä johon mennään Halkoniemenkatua pitkin Pyhällönpuistoon. ">
            <a:extLst>
              <a:ext uri="{FF2B5EF4-FFF2-40B4-BE49-F238E27FC236}">
                <a16:creationId xmlns:a16="http://schemas.microsoft.com/office/drawing/2014/main" id="{9236B17C-C913-8CA6-5C89-AC8B0E20C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2" b="8992"/>
          <a:stretch/>
        </p:blipFill>
        <p:spPr>
          <a:xfrm>
            <a:off x="6456040" y="0"/>
            <a:ext cx="551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0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811A7E-4A5E-4689-874C-B0B0DE6A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raitiotie ylitetään turvallisesti?</a:t>
            </a:r>
          </a:p>
        </p:txBody>
      </p:sp>
    </p:spTree>
    <p:extLst>
      <p:ext uri="{BB962C8B-B14F-4D97-AF65-F5344CB8AC3E}">
        <p14:creationId xmlns:p14="http://schemas.microsoft.com/office/powerpoint/2010/main" val="3772349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E330FDCF0065047A8E174045E353F43" ma:contentTypeVersion="9" ma:contentTypeDescription="Luo uusi asiakirja." ma:contentTypeScope="" ma:versionID="282179a5b4aefbb94a98de181cb6d858">
  <xsd:schema xmlns:xsd="http://www.w3.org/2001/XMLSchema" xmlns:xs="http://www.w3.org/2001/XMLSchema" xmlns:p="http://schemas.microsoft.com/office/2006/metadata/properties" xmlns:ns2="49a19824-c96a-42f0-82e0-5552c6f407aa" xmlns:ns3="987c2ef0-d3ad-4699-be94-ac41be9f0217" targetNamespace="http://schemas.microsoft.com/office/2006/metadata/properties" ma:root="true" ma:fieldsID="99b33eea053f8bc0d5af601d440173ef" ns2:_="" ns3:_="">
    <xsd:import namespace="49a19824-c96a-42f0-82e0-5552c6f407aa"/>
    <xsd:import namespace="987c2ef0-d3ad-4699-be94-ac41be9f02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19824-c96a-42f0-82e0-5552c6f40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c2ef0-d3ad-4699-be94-ac41be9f02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F55349-94B6-40F6-A00D-73DC824EAC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19824-c96a-42f0-82e0-5552c6f407aa"/>
    <ds:schemaRef ds:uri="987c2ef0-d3ad-4699-be94-ac41be9f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2B7D34-1D85-4DDC-9585-CDF131E0115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987c2ef0-d3ad-4699-be94-ac41be9f0217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49a19824-c96a-42f0-82e0-5552c6f407aa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990</Words>
  <Application>Microsoft Office PowerPoint</Application>
  <PresentationFormat>Laajakuva</PresentationFormat>
  <Paragraphs>109</Paragraphs>
  <Slides>18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Courier New</vt:lpstr>
      <vt:lpstr>Wingdings</vt:lpstr>
      <vt:lpstr>Office Theme</vt:lpstr>
      <vt:lpstr>1_Office Theme</vt:lpstr>
      <vt:lpstr>Kehitä raitiovainuasi! Ollaan yhdessä tarkkoja liikenteessä.</vt:lpstr>
      <vt:lpstr>Millainen Tampereen Ratikka on?</vt:lpstr>
      <vt:lpstr>Tampereen Ratikka</vt:lpstr>
      <vt:lpstr>PowerPoint-esitys</vt:lpstr>
      <vt:lpstr>PowerPoint-esitys</vt:lpstr>
      <vt:lpstr>Liikennöinnin aloitus Lentävänniemeen ja koeajot</vt:lpstr>
      <vt:lpstr>PowerPoint-esitys</vt:lpstr>
      <vt:lpstr>Koeajojen reitti ja liikenteen järjestelyt</vt:lpstr>
      <vt:lpstr>Miten raitiotie ylitetään turvallisesti?</vt:lpstr>
      <vt:lpstr>Kehitä raitiovainuasi:  raitiotien turvallinen ylitys 1/2</vt:lpstr>
      <vt:lpstr>Kehitä raitiovainuasi:  raitiotien turvallinen ylitys 2/2</vt:lpstr>
      <vt:lpstr>Turvallinen suojatien ylitys</vt:lpstr>
      <vt:lpstr>Turvallinen raitiotien ylitys ylityspaikalta</vt:lpstr>
      <vt:lpstr>PowerPoint-esitys</vt:lpstr>
      <vt:lpstr>PowerPoint-esitys</vt:lpstr>
      <vt:lpstr>R.A. Tikka ja Ratikkabongari auttavat Ratikka-arkeen totuttelussa</vt:lpstr>
      <vt:lpstr>Hyödyllisiä linkkejä ja videoita opettajille</vt:lpstr>
      <vt:lpstr>Kiitos, kun olet kanssamme tarkkana liikenteessä!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Puisto Henna</cp:lastModifiedBy>
  <cp:revision>144</cp:revision>
  <dcterms:created xsi:type="dcterms:W3CDTF">2020-02-16T08:04:16Z</dcterms:created>
  <dcterms:modified xsi:type="dcterms:W3CDTF">2024-09-05T10:04:49Z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0x01010031B873481C78F74BB6FEA558377B58F8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