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71" r:id="rId5"/>
    <p:sldId id="303" r:id="rId6"/>
    <p:sldId id="308" r:id="rId7"/>
    <p:sldId id="293" r:id="rId8"/>
    <p:sldId id="292" r:id="rId9"/>
    <p:sldId id="297" r:id="rId10"/>
    <p:sldId id="299" r:id="rId11"/>
    <p:sldId id="307" r:id="rId12"/>
    <p:sldId id="300" r:id="rId13"/>
    <p:sldId id="302" r:id="rId14"/>
    <p:sldId id="288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fors Emmiina" initials="LE" lastIdx="1" clrIdx="0">
    <p:extLst>
      <p:ext uri="{19B8F6BF-5375-455C-9EA6-DF929625EA0E}">
        <p15:presenceInfo xmlns:p15="http://schemas.microsoft.com/office/powerpoint/2012/main" userId="S-1-5-21-2029089813-1839756496-1287535205-3366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3A31AD"/>
    <a:srgbClr val="362EA2"/>
    <a:srgbClr val="3F35BD"/>
    <a:srgbClr val="C1E9FB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994" autoAdjust="0"/>
  </p:normalViewPr>
  <p:slideViewPr>
    <p:cSldViewPr snapToObjects="1">
      <p:cViewPr varScale="1">
        <p:scale>
          <a:sx n="104" d="100"/>
          <a:sy n="104" d="100"/>
        </p:scale>
        <p:origin x="498" y="9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943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18.7.2024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z7BL0wucCM" TargetMode="External"/><Relationship Id="rId2" Type="http://schemas.openxmlformats.org/officeDocument/2006/relationships/hyperlink" Target="https://www.tampereenratikka.fi/tampereen-ratikka/liikenneturvallisuu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p2UCXwtRBzs" TargetMode="External"/><Relationship Id="rId5" Type="http://schemas.openxmlformats.org/officeDocument/2006/relationships/hyperlink" Target="https://www.youtube.com/watch?v=uTy9J3WRBjU" TargetMode="External"/><Relationship Id="rId4" Type="http://schemas.openxmlformats.org/officeDocument/2006/relationships/hyperlink" Target="https://youtu.be/zBGXAqfLbW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FI" sz="4000"/>
              <a:t>Håll uppsikt!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FI"/>
              <a:t>Spårvagn i trafik.</a:t>
            </a:r>
          </a:p>
        </p:txBody>
      </p:sp>
      <p:pic>
        <p:nvPicPr>
          <p:cNvPr id="5" name="Picture 4" descr="A close up of a toy  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FI" sz="4000"/>
              <a:t>Tack!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FI"/>
              <a:t>Tillsammans är vi försiktiga i trafiken!</a:t>
            </a:r>
          </a:p>
        </p:txBody>
      </p:sp>
      <p:pic>
        <p:nvPicPr>
          <p:cNvPr id="5" name="Picture 4" descr="A close up of a toy  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964652" y="2900473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/>
              <a:t>Användbara länkar och videor för lärare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10586393" cy="3861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FI" sz="2000" dirty="0" err="1">
                <a:latin typeface="Arial Black" panose="020B0A04020102020204" pitchFamily="34" charset="0"/>
              </a:rPr>
              <a:t>Tampereen</a:t>
            </a:r>
            <a:r>
              <a:rPr lang="sv-FI" sz="2000" dirty="0">
                <a:latin typeface="Arial Black" panose="020B0A04020102020204" pitchFamily="34" charset="0"/>
              </a:rPr>
              <a:t> </a:t>
            </a:r>
            <a:r>
              <a:rPr lang="sv-FI" sz="2000" dirty="0" err="1">
                <a:latin typeface="Arial Black" panose="020B0A04020102020204" pitchFamily="34" charset="0"/>
              </a:rPr>
              <a:t>Ratikkas</a:t>
            </a:r>
            <a:r>
              <a:rPr lang="sv-FI" sz="2000" dirty="0">
                <a:latin typeface="Arial Black" panose="020B0A04020102020204" pitchFamily="34" charset="0"/>
              </a:rPr>
              <a:t> webbplats om trafiksäkerhet (på finska och engelska):</a:t>
            </a:r>
          </a:p>
          <a:p>
            <a:pPr marL="0" indent="0">
              <a:buNone/>
            </a:pPr>
            <a:r>
              <a:rPr lang="sv-FI" sz="2000" dirty="0">
                <a:hlinkClick r:id="rId2"/>
              </a:rPr>
              <a:t>https://www.tampereenratikka.fi/tampereen-ratikka/liikenneturvallisuus/</a:t>
            </a:r>
          </a:p>
          <a:p>
            <a:pPr marL="0" indent="0">
              <a:buNone/>
            </a:pPr>
            <a:r>
              <a:rPr lang="sv-FI" sz="2000" dirty="0">
                <a:latin typeface="Arial Black" panose="020B0A04020102020204" pitchFamily="34" charset="0"/>
              </a:rPr>
              <a:t>Resa med spårvagn och buss:</a:t>
            </a:r>
          </a:p>
          <a:p>
            <a:pPr marL="0" indent="0">
              <a:buNone/>
            </a:pPr>
            <a:r>
              <a:rPr lang="sv-FI" sz="2000" dirty="0"/>
              <a:t>Hunden </a:t>
            </a:r>
            <a:r>
              <a:rPr lang="sv-FI" sz="2000" dirty="0" err="1"/>
              <a:t>Rasse</a:t>
            </a:r>
            <a:r>
              <a:rPr lang="sv-FI" sz="2000" dirty="0"/>
              <a:t> reser med </a:t>
            </a:r>
            <a:r>
              <a:rPr lang="sv-FI" sz="2000" dirty="0" err="1"/>
              <a:t>Tampereen</a:t>
            </a:r>
            <a:r>
              <a:rPr lang="sv-FI" sz="2000" dirty="0"/>
              <a:t> </a:t>
            </a:r>
            <a:r>
              <a:rPr lang="sv-FI" sz="2000" dirty="0" err="1"/>
              <a:t>Ratikka</a:t>
            </a:r>
            <a:r>
              <a:rPr lang="sv-FI" sz="2000" dirty="0"/>
              <a:t> (på finska): </a:t>
            </a:r>
            <a:r>
              <a:rPr lang="sv-FI" sz="2000" dirty="0">
                <a:hlinkClick r:id="rId3"/>
              </a:rPr>
              <a:t>https://youtu.be/9z7BL0wucCM</a:t>
            </a:r>
            <a:r>
              <a:rPr lang="sv-FI" sz="2000" dirty="0"/>
              <a:t> </a:t>
            </a:r>
          </a:p>
          <a:p>
            <a:pPr marL="0" indent="0">
              <a:buNone/>
            </a:pPr>
            <a:r>
              <a:rPr lang="sv-FI" sz="2000" dirty="0"/>
              <a:t>Nallen Onni reser med </a:t>
            </a:r>
            <a:r>
              <a:rPr lang="sv-FI" sz="2000" dirty="0" err="1"/>
              <a:t>Nysse</a:t>
            </a:r>
            <a:r>
              <a:rPr lang="sv-FI" sz="2000" dirty="0"/>
              <a:t> (på finska): </a:t>
            </a:r>
            <a:r>
              <a:rPr lang="sv-FI" sz="2000" dirty="0">
                <a:hlinkClick r:id="rId4"/>
              </a:rPr>
              <a:t>https://youtu.be/zBGXAqfLbWY</a:t>
            </a:r>
            <a:r>
              <a:rPr lang="sv-FI" sz="2000" dirty="0"/>
              <a:t> </a:t>
            </a:r>
          </a:p>
          <a:p>
            <a:pPr marL="0" indent="0">
              <a:buNone/>
            </a:pPr>
            <a:r>
              <a:rPr lang="sv-FI" sz="2000" dirty="0">
                <a:latin typeface="Arial Black" panose="020B0A04020102020204" pitchFamily="34" charset="0"/>
              </a:rPr>
              <a:t>Trafiksäkerhet:</a:t>
            </a:r>
          </a:p>
          <a:p>
            <a:pPr marL="0" indent="0">
              <a:buNone/>
            </a:pPr>
            <a:r>
              <a:rPr lang="sv-FI" sz="2000" dirty="0"/>
              <a:t>Korsningspunkter på spårvägen (på finska): </a:t>
            </a:r>
            <a:r>
              <a:rPr lang="sv-FI" sz="2000" dirty="0">
                <a:hlinkClick r:id="rId5"/>
              </a:rPr>
              <a:t>https://www.youtube.com/watch?v=uTy9J3WRBjU</a:t>
            </a:r>
          </a:p>
          <a:p>
            <a:pPr marL="0" indent="0">
              <a:buNone/>
            </a:pPr>
            <a:r>
              <a:rPr lang="sv-FI" sz="2000" dirty="0">
                <a:latin typeface="Arial Black" panose="020B0A04020102020204" pitchFamily="34" charset="0"/>
              </a:rPr>
              <a:t>Spårsäkerhet:</a:t>
            </a:r>
          </a:p>
          <a:p>
            <a:pPr marL="0" indent="0">
              <a:buNone/>
            </a:pPr>
            <a:r>
              <a:rPr lang="sv-FI" sz="2000" dirty="0"/>
              <a:t>Trafikledsverkets video om spårsäkerhet för elever i åk 7–9 (på finska) : </a:t>
            </a:r>
            <a:r>
              <a:rPr lang="sv-FI" sz="2000" dirty="0">
                <a:hlinkClick r:id="rId6"/>
              </a:rPr>
              <a:t>https://youtu.be/p2UCXwtRBzs</a:t>
            </a:r>
            <a:r>
              <a:rPr lang="sv-FI" sz="2000" dirty="0"/>
              <a:t>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096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80" y="764704"/>
            <a:ext cx="4156581" cy="554210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 sz="2800"/>
              <a:t>Tampereen Ratikka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40457" y="1639279"/>
            <a:ext cx="6337920" cy="3569110"/>
          </a:xfrm>
        </p:spPr>
        <p:txBody>
          <a:bodyPr>
            <a:normAutofit/>
          </a:bodyPr>
          <a:lstStyle/>
          <a:p>
            <a:r>
              <a:rPr lang="sv-FI" sz="2000" dirty="0"/>
              <a:t>Tampereen Ratikka är splitterny och tillverkas i Kajana i Finland.</a:t>
            </a:r>
          </a:p>
          <a:p>
            <a:r>
              <a:rPr lang="sv-FI" sz="2000" dirty="0"/>
              <a:t>Tammerfors första spårvagn kom till staden i maj 2020.</a:t>
            </a:r>
          </a:p>
          <a:p>
            <a:r>
              <a:rPr lang="sv-FI" sz="2000" dirty="0"/>
              <a:t>Tammerfors får totalt 20 nya spårvagnar.</a:t>
            </a:r>
          </a:p>
          <a:p>
            <a:r>
              <a:rPr lang="sv-FI" sz="2000" dirty="0"/>
              <a:t>Tampereen Ratikka har plats för 264 resenärer.</a:t>
            </a:r>
          </a:p>
          <a:p>
            <a:r>
              <a:rPr lang="sv-FI" sz="2000" dirty="0"/>
              <a:t>Samma biljett gäller i spårvagnen och på bussen.</a:t>
            </a:r>
          </a:p>
          <a:p>
            <a:endParaRPr lang="fi-FI" dirty="0">
              <a:effectLst/>
            </a:endParaRPr>
          </a:p>
        </p:txBody>
      </p:sp>
      <p:pic>
        <p:nvPicPr>
          <p:cNvPr id="6" name="Picture 2" descr="A close up of a toy  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73" t="8010" r="34272" b="6308"/>
          <a:stretch/>
        </p:blipFill>
        <p:spPr>
          <a:xfrm>
            <a:off x="8490088" y="5013176"/>
            <a:ext cx="1341690" cy="1844824"/>
          </a:xfrm>
          <a:prstGeom prst="rect">
            <a:avLst/>
          </a:prstGeom>
        </p:spPr>
      </p:pic>
      <p:sp>
        <p:nvSpPr>
          <p:cNvPr id="7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6888088" y="3861048"/>
            <a:ext cx="2767768" cy="1152128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v-FI" sz="110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Du kan börja resa med Tampereen Ratikka 9.8.2021.</a:t>
            </a:r>
          </a:p>
        </p:txBody>
      </p:sp>
    </p:spTree>
    <p:extLst>
      <p:ext uri="{BB962C8B-B14F-4D97-AF65-F5344CB8AC3E}">
        <p14:creationId xmlns:p14="http://schemas.microsoft.com/office/powerpoint/2010/main" val="404989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 sz="2800"/>
              <a:t>Tampereen Ratikka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6552468" y="1221085"/>
            <a:ext cx="2221257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Längd 16,5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Höjd 4,4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Bredd 2,6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Max. totalmassa 48 t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861771" y="2869932"/>
            <a:ext cx="245247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Längd 37,3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Höjd 3,60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Bredd 2,65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Totalmassa 57,4 t (tara)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Max. totalmassa 84,4 t (sittande + </a:t>
            </a: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6 pers. /m</a:t>
            </a:r>
            <a:r>
              <a:rPr kumimoji="0" lang="sv-FI" sz="1000" b="0" i="0" u="none" strike="noStrike" cap="none" normalizeH="0" baseline="3000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2</a:t>
            </a: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pic>
        <p:nvPicPr>
          <p:cNvPr id="9" name="Kuvan paikkamerkki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41097" r="2984" b="40513"/>
          <a:stretch/>
        </p:blipFill>
        <p:spPr>
          <a:xfrm>
            <a:off x="847893" y="4108241"/>
            <a:ext cx="10704510" cy="1418968"/>
          </a:xfrm>
          <a:prstGeom prst="rect">
            <a:avLst/>
          </a:prstGeom>
        </p:spPr>
      </p:pic>
      <p:sp>
        <p:nvSpPr>
          <p:cNvPr id="12" name="Vasen aaltosulje 11"/>
          <p:cNvSpPr/>
          <p:nvPr/>
        </p:nvSpPr>
        <p:spPr>
          <a:xfrm rot="5400000">
            <a:off x="8986631" y="-267686"/>
            <a:ext cx="256949" cy="4644295"/>
          </a:xfrm>
          <a:prstGeom prst="leftBrace">
            <a:avLst>
              <a:gd name="adj1" fmla="val 8333"/>
              <a:gd name="adj2" fmla="val 501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iruutu 12"/>
          <p:cNvSpPr txBox="1"/>
          <p:nvPr/>
        </p:nvSpPr>
        <p:spPr>
          <a:xfrm>
            <a:off x="8835589" y="1549147"/>
            <a:ext cx="559031" cy="274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16,5 m</a:t>
            </a:r>
          </a:p>
        </p:txBody>
      </p:sp>
      <p:sp>
        <p:nvSpPr>
          <p:cNvPr id="14" name="Vasen aaltosulje 13"/>
          <p:cNvSpPr/>
          <p:nvPr/>
        </p:nvSpPr>
        <p:spPr>
          <a:xfrm rot="5400000">
            <a:off x="6074732" y="-1166253"/>
            <a:ext cx="235006" cy="10494961"/>
          </a:xfrm>
          <a:prstGeom prst="leftBrace">
            <a:avLst>
              <a:gd name="adj1" fmla="val 8333"/>
              <a:gd name="adj2" fmla="val 505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iruutu 19"/>
          <p:cNvSpPr txBox="1"/>
          <p:nvPr/>
        </p:nvSpPr>
        <p:spPr>
          <a:xfrm>
            <a:off x="5879976" y="3588925"/>
            <a:ext cx="450659" cy="274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37 m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505" y="2117219"/>
            <a:ext cx="465774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2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/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837666" y="1895758"/>
            <a:ext cx="4186473" cy="388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 sz="2000"/>
              <a:t>I depån förvaras och underhålls spårvagnarna. Det är spårvagnarnas hem. </a:t>
            </a:r>
          </a:p>
          <a:p>
            <a:r>
              <a:rPr lang="sv-FI" sz="2000"/>
              <a:t>Depån ligger i Hervanta.</a:t>
            </a:r>
          </a:p>
          <a:p>
            <a:r>
              <a:rPr lang="sv-FI" sz="2000"/>
              <a:t>Alla spårvagnar provkörs först i depån.</a:t>
            </a:r>
          </a:p>
          <a:p>
            <a:r>
              <a:rPr lang="sv-FI" sz="2000"/>
              <a:t>När spårvagnen har testats flyttar man från depån till provkörningsområdet.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sv-FI" sz="2800"/>
              <a:t>Provkörning inleds</a:t>
            </a:r>
          </a:p>
          <a:p>
            <a:r>
              <a:rPr lang="sv-FI" sz="2800"/>
              <a:t>i spårvagnsdepån</a:t>
            </a:r>
          </a:p>
        </p:txBody>
      </p:sp>
      <p:pic>
        <p:nvPicPr>
          <p:cNvPr id="3" name="Picture 2" descr="A close up of a toy  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527" y="4783670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023992" y="429309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v-FI" sz="1000" b="1">
                <a:solidFill>
                  <a:prstClr val="white"/>
                </a:solidFill>
                <a:latin typeface="Arial Black" panose="020B0A04020102020204" pitchFamily="34" charset="0"/>
              </a:rPr>
              <a:t>Spårvagnsdepån i Hervanta är alla spårvagnars hem!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/>
              <a:t>Hur vet du att du befinner dig på provkörningsrutten?</a:t>
            </a:r>
          </a:p>
        </p:txBody>
      </p:sp>
    </p:spTree>
    <p:extLst>
      <p:ext uri="{BB962C8B-B14F-4D97-AF65-F5344CB8AC3E}">
        <p14:creationId xmlns:p14="http://schemas.microsoft.com/office/powerpoint/2010/main" val="4002116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96191" y="500895"/>
            <a:ext cx="9535887" cy="1336449"/>
          </a:xfrm>
        </p:spPr>
        <p:txBody>
          <a:bodyPr>
            <a:normAutofit/>
          </a:bodyPr>
          <a:lstStyle/>
          <a:p>
            <a:r>
              <a:rPr lang="sv-FI" sz="2800"/>
              <a:t>Trafikledare hjälper fotgängare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95400" y="1837191"/>
            <a:ext cx="5545833" cy="3569110"/>
          </a:xfrm>
        </p:spPr>
        <p:txBody>
          <a:bodyPr>
            <a:normAutofit/>
          </a:bodyPr>
          <a:lstStyle/>
          <a:p>
            <a:r>
              <a:rPr lang="sv-FI" sz="2000" b="1"/>
              <a:t>Trafikledarna</a:t>
            </a:r>
            <a:r>
              <a:rPr lang="sv-FI" sz="2000"/>
              <a:t> hjälper alla som rör sig på vägarna medan provkörningarna pågår</a:t>
            </a:r>
          </a:p>
          <a:p>
            <a:r>
              <a:rPr lang="sv-FI" sz="2000"/>
              <a:t>Tänk på att </a:t>
            </a:r>
            <a:r>
              <a:rPr lang="sv-FI" sz="2000" b="1"/>
              <a:t>alltid</a:t>
            </a:r>
            <a:r>
              <a:rPr lang="sv-FI" sz="2000"/>
              <a:t> följa trafikledarens anvisningar</a:t>
            </a:r>
          </a:p>
          <a:p>
            <a:r>
              <a:rPr lang="sv-FI" sz="2000"/>
              <a:t>På det nya provkörningsområdet kommer det att finnas </a:t>
            </a:r>
            <a:r>
              <a:rPr lang="sv-FI" sz="2000" b="1"/>
              <a:t>skyltar</a:t>
            </a:r>
            <a:r>
              <a:rPr lang="sv-FI" sz="2000"/>
              <a:t> som visar att spårvagnen är i rörelse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419544"/>
            <a:ext cx="4657223" cy="3104815"/>
          </a:xfrm>
          <a:prstGeom prst="rect">
            <a:avLst/>
          </a:prstGeom>
        </p:spPr>
      </p:pic>
      <p:pic>
        <p:nvPicPr>
          <p:cNvPr id="8" name="Picture 8" descr="A picture containing drawing  Description automatically generated">
            <a:extLst>
              <a:ext uri="{FF2B5EF4-FFF2-40B4-BE49-F238E27FC236}">
                <a16:creationId xmlns:a16="http://schemas.microsoft.com/office/drawing/2014/main" id="{4C3413A8-580A-4D14-B4E6-E0A57FE46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68" t="12992" r="36764" b="4274"/>
          <a:stretch/>
        </p:blipFill>
        <p:spPr>
          <a:xfrm flipH="1">
            <a:off x="6996707" y="5301208"/>
            <a:ext cx="1296146" cy="1404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Kuvatekstiellipsi 10"/>
          <p:cNvSpPr/>
          <p:nvPr/>
        </p:nvSpPr>
        <p:spPr>
          <a:xfrm flipH="1">
            <a:off x="5087887" y="4221088"/>
            <a:ext cx="2556893" cy="1115024"/>
          </a:xfrm>
          <a:prstGeom prst="wedgeEllipseCallout">
            <a:avLst>
              <a:gd name="adj1" fmla="val -33398"/>
              <a:gd name="adj2" fmla="val 52833"/>
            </a:avLst>
          </a:prstGeom>
          <a:solidFill>
            <a:srgbClr val="3A3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1000" b="1">
                <a:solidFill>
                  <a:prstClr val="white"/>
                </a:solidFill>
                <a:latin typeface="Arial Black" panose="020B0A04020102020204" pitchFamily="34" charset="0"/>
              </a:rPr>
              <a:t>Det kommer att finnas skyltar när det nya provkörningsområdet tas i bruk</a:t>
            </a:r>
          </a:p>
        </p:txBody>
      </p:sp>
    </p:spTree>
    <p:extLst>
      <p:ext uri="{BB962C8B-B14F-4D97-AF65-F5344CB8AC3E}">
        <p14:creationId xmlns:p14="http://schemas.microsoft.com/office/powerpoint/2010/main" val="2017336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/>
              <a:t>Hur korsar man spårvägen tryggt?</a:t>
            </a:r>
          </a:p>
        </p:txBody>
      </p:sp>
    </p:spTree>
    <p:extLst>
      <p:ext uri="{BB962C8B-B14F-4D97-AF65-F5344CB8AC3E}">
        <p14:creationId xmlns:p14="http://schemas.microsoft.com/office/powerpoint/2010/main" val="59145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551384" y="500742"/>
            <a:ext cx="9535887" cy="1336449"/>
          </a:xfrm>
        </p:spPr>
        <p:txBody>
          <a:bodyPr/>
          <a:lstStyle/>
          <a:p>
            <a:r>
              <a:rPr lang="sv-FI"/>
              <a:t>Korsa spårvägen tryggt</a:t>
            </a:r>
            <a:br>
              <a:rPr lang="sv-FI"/>
            </a:br>
            <a:endParaRPr lang="sv-FI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5879976" y="2471688"/>
            <a:ext cx="4464496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FI" sz="2000" b="1" dirty="0"/>
              <a:t>KORSNINGSPUNKT</a:t>
            </a:r>
          </a:p>
          <a:p>
            <a:r>
              <a:rPr lang="sv-FI" sz="2000" dirty="0"/>
              <a:t>Vid korsningspunkten finns inga skyddsmarkeringar </a:t>
            </a:r>
          </a:p>
          <a:p>
            <a:r>
              <a:rPr lang="sv-FI" sz="2000" dirty="0"/>
              <a:t>Vid korsningspunkten väjer fotgängaren för spårvagnar, bussar och eventuell annan underhållstrafik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566690" y="1512032"/>
            <a:ext cx="9650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>
                <a:solidFill>
                  <a:srgbClr val="221D67"/>
                </a:solidFill>
              </a:rPr>
              <a:t>Korsa endast spårvägen vid markerade </a:t>
            </a:r>
            <a:r>
              <a:rPr lang="sv-FI" b="1">
                <a:solidFill>
                  <a:srgbClr val="221D67"/>
                </a:solidFill>
              </a:rPr>
              <a:t>övergångsställen eller korsningspunkter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b="1">
                <a:solidFill>
                  <a:srgbClr val="221D67"/>
                </a:solidFill>
              </a:rPr>
              <a:t>INNAN DU KORSAR SPÅRVÄGEN: Stanna, se dig omkring, lyssna, titta och gå!</a:t>
            </a:r>
          </a:p>
          <a:p>
            <a:pPr lvl="0"/>
            <a:endParaRPr lang="fi-FI" b="1" dirty="0">
              <a:solidFill>
                <a:srgbClr val="221D67"/>
              </a:solidFill>
            </a:endParaRPr>
          </a:p>
        </p:txBody>
      </p:sp>
      <p:sp>
        <p:nvSpPr>
          <p:cNvPr id="7" name="Sisällön paikkamerkki 3"/>
          <p:cNvSpPr txBox="1">
            <a:spLocks/>
          </p:cNvSpPr>
          <p:nvPr/>
        </p:nvSpPr>
        <p:spPr>
          <a:xfrm>
            <a:off x="784821" y="2471688"/>
            <a:ext cx="4464496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FI" sz="2000" b="1" dirty="0"/>
              <a:t>ÖVERGÅNGSSTÄLLE</a:t>
            </a:r>
          </a:p>
          <a:p>
            <a:r>
              <a:rPr lang="sv-FI" sz="2000" dirty="0"/>
              <a:t>Markeringar som går över övergångsstället och spåret</a:t>
            </a:r>
          </a:p>
          <a:p>
            <a:r>
              <a:rPr lang="sv-FI" sz="2000" dirty="0"/>
              <a:t>Oftast finns även trafikljus</a:t>
            </a:r>
          </a:p>
          <a:p>
            <a:r>
              <a:rPr lang="sv-FI" sz="2000" dirty="0"/>
              <a:t>Spårvagnen väjer för personer på övergångsstället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b="1" dirty="0"/>
          </a:p>
          <a:p>
            <a:pPr marL="0" indent="0">
              <a:buFont typeface="Arial" panose="020B0604020202020204" pitchFamily="34" charset="0"/>
              <a:buNone/>
            </a:pPr>
            <a:endParaRPr lang="fi-FI" b="1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79" y="5044876"/>
            <a:ext cx="4029805" cy="1731414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3"/>
          <a:srcRect l="41977" t="46928" r="13364" b="31018"/>
          <a:stretch/>
        </p:blipFill>
        <p:spPr>
          <a:xfrm>
            <a:off x="6170359" y="5028294"/>
            <a:ext cx="4719590" cy="17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02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479376" y="1556792"/>
            <a:ext cx="4824536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FI" sz="1400" dirty="0"/>
              <a:t>Kom ihåg att spåret inte är en plats att vistas eller leka på </a:t>
            </a:r>
          </a:p>
          <a:p>
            <a:pPr lvl="0"/>
            <a:r>
              <a:rPr lang="sv-FI" sz="1400" dirty="0"/>
              <a:t>Det är aldrig tillåtet att stå och ta bilder eller </a:t>
            </a:r>
            <a:r>
              <a:rPr lang="sv-FI" sz="1400" dirty="0" err="1"/>
              <a:t>selfies</a:t>
            </a:r>
            <a:r>
              <a:rPr lang="sv-FI" sz="1400" dirty="0"/>
              <a:t> på spåret </a:t>
            </a:r>
          </a:p>
          <a:p>
            <a:pPr lvl="0"/>
            <a:r>
              <a:rPr lang="sv-FI" sz="1400" dirty="0"/>
              <a:t>Tänk på att alltid följa trafikledarens anvisningar</a:t>
            </a:r>
          </a:p>
          <a:p>
            <a:pPr lvl="0"/>
            <a:r>
              <a:rPr lang="sv-FI" sz="1400" dirty="0"/>
              <a:t>Spårvagnen </a:t>
            </a:r>
            <a:r>
              <a:rPr lang="sv-FI" sz="1400" b="1" dirty="0"/>
              <a:t>kan inte väja </a:t>
            </a:r>
            <a:r>
              <a:rPr lang="sv-FI" sz="1400" dirty="0"/>
              <a:t>för dig eftersom den går på spåret</a:t>
            </a:r>
          </a:p>
          <a:p>
            <a:pPr lvl="0"/>
            <a:r>
              <a:rPr lang="sv-FI" sz="1400" dirty="0"/>
              <a:t>Spårvagnen är </a:t>
            </a:r>
            <a:r>
              <a:rPr lang="sv-FI" sz="1400" b="1" dirty="0"/>
              <a:t>tystlåten</a:t>
            </a:r>
            <a:r>
              <a:rPr lang="sv-FI" sz="1400" dirty="0"/>
              <a:t>, så det är inte säkert du hör den i förväg</a:t>
            </a:r>
          </a:p>
          <a:p>
            <a:pPr lvl="0"/>
            <a:r>
              <a:rPr lang="sv-FI" sz="1400" dirty="0"/>
              <a:t>Spårvagnen väger lika mycket som tio elefanter! En så stor mängd stål </a:t>
            </a:r>
            <a:r>
              <a:rPr lang="sv-FI" sz="1400" b="1" dirty="0"/>
              <a:t>stannar väldigt långsamt </a:t>
            </a:r>
            <a:r>
              <a:rPr lang="sv-FI" sz="1400" dirty="0"/>
              <a:t>även om bromsen är i botten</a:t>
            </a:r>
          </a:p>
          <a:p>
            <a:pPr lvl="0"/>
            <a:r>
              <a:rPr lang="sv-FI" sz="1400" dirty="0"/>
              <a:t>På spåren rör sig förutom spårvagnar även underhållsfordon, så </a:t>
            </a:r>
            <a:r>
              <a:rPr lang="sv-FI" sz="1400" b="1" dirty="0"/>
              <a:t>var alltid försiktig när du korsar spåret!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74FF7-1C86-4FB1-B829-7532D7D9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177" y="4725144"/>
            <a:ext cx="506511" cy="358077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3"/>
            <a:ext cx="3097561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sv-FI"/>
              <a:t>Kom ihåg!</a:t>
            </a:r>
          </a:p>
        </p:txBody>
      </p:sp>
      <p:pic>
        <p:nvPicPr>
          <p:cNvPr id="3" name="Kuvan paikkamerkki 2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2" b="2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F163FC393F752438C91A2EDBD4160F4" ma:contentTypeVersion="13" ma:contentTypeDescription="Luo uusi asiakirja." ma:contentTypeScope="" ma:versionID="a150e493bd47102693b868571b7d7a00">
  <xsd:schema xmlns:xsd="http://www.w3.org/2001/XMLSchema" xmlns:xs="http://www.w3.org/2001/XMLSchema" xmlns:p="http://schemas.microsoft.com/office/2006/metadata/properties" xmlns:ns3="2966eb58-2db1-4cd0-9544-5651b5737087" xmlns:ns4="3bcef925-d886-41c1-a91f-4f1a6877d63f" targetNamespace="http://schemas.microsoft.com/office/2006/metadata/properties" ma:root="true" ma:fieldsID="39419e353f188da8d7c02677223fa867" ns3:_="" ns4:_="">
    <xsd:import namespace="2966eb58-2db1-4cd0-9544-5651b5737087"/>
    <xsd:import namespace="3bcef925-d886-41c1-a91f-4f1a6877d6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6eb58-2db1-4cd0-9544-5651b57370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ef925-d886-41c1-a91f-4f1a6877d63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A688533-7279-45D2-B635-B77A0441BD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66eb58-2db1-4cd0-9544-5651b5737087"/>
    <ds:schemaRef ds:uri="3bcef925-d886-41c1-a91f-4f1a6877d6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2B7D34-1D85-4DDC-9585-CDF131E01150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bcef925-d886-41c1-a91f-4f1a6877d63f"/>
    <ds:schemaRef ds:uri="http://purl.org/dc/elements/1.1/"/>
    <ds:schemaRef ds:uri="http://schemas.microsoft.com/office/2006/metadata/properties"/>
    <ds:schemaRef ds:uri="2966eb58-2db1-4cd0-9544-5651b5737087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513</Words>
  <Application>Microsoft Office PowerPoint</Application>
  <PresentationFormat>Laajakuva</PresentationFormat>
  <Paragraphs>68</Paragraphs>
  <Slides>11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Office Theme</vt:lpstr>
      <vt:lpstr>Håll uppsikt!</vt:lpstr>
      <vt:lpstr>Tampereen Ratikka</vt:lpstr>
      <vt:lpstr>Tampereen Ratikka</vt:lpstr>
      <vt:lpstr>PowerPoint-esitys</vt:lpstr>
      <vt:lpstr>Hur vet du att du befinner dig på provkörningsrutten?</vt:lpstr>
      <vt:lpstr>Trafikledare hjälper fotgängare</vt:lpstr>
      <vt:lpstr>Hur korsar man spårvägen tryggt?</vt:lpstr>
      <vt:lpstr>Korsa spårvägen tryggt </vt:lpstr>
      <vt:lpstr>PowerPoint-esitys</vt:lpstr>
      <vt:lpstr>Tack!</vt:lpstr>
      <vt:lpstr>Användbara länkar och videor för lärare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Puisto Henna</cp:lastModifiedBy>
  <cp:revision>90</cp:revision>
  <dcterms:created xsi:type="dcterms:W3CDTF">2020-02-16T08:04:16Z</dcterms:created>
  <dcterms:modified xsi:type="dcterms:W3CDTF">2024-07-18T10:45:39Z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0x0101000F163FC393F752438C91A2EDBD4160F4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