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3"/>
  </p:notesMasterIdLst>
  <p:sldIdLst>
    <p:sldId id="271" r:id="rId6"/>
    <p:sldId id="312" r:id="rId7"/>
    <p:sldId id="294" r:id="rId8"/>
    <p:sldId id="310" r:id="rId9"/>
    <p:sldId id="293" r:id="rId10"/>
    <p:sldId id="318" r:id="rId11"/>
    <p:sldId id="304" r:id="rId12"/>
    <p:sldId id="313" r:id="rId13"/>
    <p:sldId id="314" r:id="rId14"/>
    <p:sldId id="320" r:id="rId15"/>
    <p:sldId id="315" r:id="rId16"/>
    <p:sldId id="317" r:id="rId17"/>
    <p:sldId id="300" r:id="rId18"/>
    <p:sldId id="319" r:id="rId19"/>
    <p:sldId id="311" r:id="rId20"/>
    <p:sldId id="288" r:id="rId21"/>
    <p:sldId id="302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 varScale="1">
        <p:scale>
          <a:sx n="107" d="100"/>
          <a:sy n="107" d="100"/>
        </p:scale>
        <p:origin x="132" y="10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61VCB7HIys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Ratikkapysäkillä: </a:t>
            </a:r>
            <a:r>
              <a:rPr lang="fi-FI" dirty="0">
                <a:hlinkClick r:id="rId3"/>
              </a:rPr>
              <a:t>https://youtu.be/YifQFmBNbLY</a:t>
            </a:r>
            <a:r>
              <a:rPr lang="fi-FI" dirty="0"/>
              <a:t> </a:t>
            </a:r>
          </a:p>
          <a:p>
            <a:r>
              <a:rPr lang="fi-FI" dirty="0"/>
              <a:t>Raiteiden turvallinen ylittäminen: </a:t>
            </a:r>
            <a:r>
              <a:rPr lang="fi-FI" dirty="0">
                <a:hlinkClick r:id="rId4"/>
              </a:rPr>
              <a:t>https://youtu.be/BEfMh6Qnf44</a:t>
            </a:r>
            <a:endParaRPr lang="fi-FI" dirty="0"/>
          </a:p>
          <a:p>
            <a:r>
              <a:rPr lang="fi-FI" dirty="0"/>
              <a:t>Ratikalla matkustamisen ABC: </a:t>
            </a:r>
            <a:r>
              <a:rPr lang="fi-FI" dirty="0">
                <a:hlinkClick r:id="rId5"/>
              </a:rPr>
              <a:t>https://youtu.be/3pqwARTMuVY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38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Rasse</a:t>
            </a:r>
            <a:r>
              <a:rPr lang="fi-FI" dirty="0"/>
              <a:t>-koira matkustaa Ratikalla: </a:t>
            </a:r>
            <a:r>
              <a:rPr lang="fi-FI" sz="1200" dirty="0">
                <a:hlinkClick r:id="rId3"/>
              </a:rPr>
              <a:t>https://youtu.be/9z7BL0wucCM</a:t>
            </a:r>
            <a:r>
              <a:rPr lang="fi-FI" sz="1200" dirty="0"/>
              <a:t> </a:t>
            </a:r>
          </a:p>
          <a:p>
            <a:r>
              <a:rPr lang="fi-FI" dirty="0"/>
              <a:t>Onni-nalle ja kaverit matkustavat Nyssellä: </a:t>
            </a:r>
            <a:r>
              <a:rPr lang="fi-FI" sz="1200" dirty="0">
                <a:hlinkClick r:id="rId4"/>
              </a:rPr>
              <a:t>https://youtu.be/61VCB7HIys4</a:t>
            </a:r>
            <a:r>
              <a:rPr lang="fi-FI" sz="1200" dirty="0"/>
              <a:t> </a:t>
            </a:r>
            <a:endParaRPr lang="fi-FI" dirty="0"/>
          </a:p>
          <a:p>
            <a:r>
              <a:rPr lang="fi-FI" dirty="0"/>
              <a:t>Ratikalla matkustamisen animaatiot (soittolista): </a:t>
            </a:r>
            <a:r>
              <a:rPr lang="fi-FI" sz="1200" dirty="0">
                <a:hlinkClick r:id="rId5"/>
              </a:rPr>
              <a:t>https://www.youtube.com/playlist?list=PLp4JPyWftiHUOCK86SxBfkYkQysugRLoL</a:t>
            </a:r>
            <a:r>
              <a:rPr lang="fi-FI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Väyläviraston video rataturvallisuudesta yläkoululaisille: </a:t>
            </a:r>
            <a:r>
              <a:rPr lang="fi-FI" sz="1200" dirty="0">
                <a:hlinkClick r:id="rId6"/>
              </a:rPr>
              <a:t>https://youtu.be/p2UCXwtRBzs</a:t>
            </a:r>
            <a:r>
              <a:rPr lang="fi-FI" sz="1200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60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pereenratikka.fi/liikenneturvallisuus/" TargetMode="External"/><Relationship Id="rId7" Type="http://schemas.openxmlformats.org/officeDocument/2006/relationships/hyperlink" Target="https://youtu.be/p2UCXwtRBz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playlist?list=PLp4JPyWftiHUOCK86SxBfkYkQysugRLoL" TargetMode="External"/><Relationship Id="rId5" Type="http://schemas.openxmlformats.org/officeDocument/2006/relationships/hyperlink" Target="https://youtu.be/61VCB7HIys4" TargetMode="External"/><Relationship Id="rId4" Type="http://schemas.openxmlformats.org/officeDocument/2006/relationships/hyperlink" Target="https://youtu.be/9z7BL0wucC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27849" y="2501846"/>
            <a:ext cx="4752528" cy="2901185"/>
          </a:xfrm>
        </p:spPr>
        <p:txBody>
          <a:bodyPr anchor="ctr">
            <a:normAutofit/>
          </a:bodyPr>
          <a:lstStyle/>
          <a:p>
            <a:r>
              <a:rPr lang="fi-FI" dirty="0"/>
              <a:t>Kehitä raitiovainuasi! </a:t>
            </a:r>
            <a:r>
              <a:rPr lang="fi-FI" sz="2200" dirty="0"/>
              <a:t>Ollaan yhdessä tarkkoja liikenteessä.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1/2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3344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Näin ylität raitiotien turvallisesti: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Pysähdy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ja toimi rauhallisesti.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molempiin suuntiin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varmista, ettei Ratikka tai autoja ole tulossa.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Kuuntele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kohdistat vielä paremmin tarkkavaisuutesi tien ylitykseen.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kävellen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muut ehtivät huomata sinut paremmin etkä esimerkiksi kompastu tai liukastu ylittäessäsi tietä.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suojatien ylitys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2856"/>
            <a:ext cx="4493342" cy="35691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000" dirty="0"/>
              <a:t>Suojateillä tien ja radan yli kulkevat suojatiemerkinnät.</a:t>
            </a:r>
          </a:p>
          <a:p>
            <a:r>
              <a:rPr lang="fi-FI" sz="2000" dirty="0"/>
              <a:t>Tunnistat suojatien suojatiekyltistä.</a:t>
            </a:r>
          </a:p>
          <a:p>
            <a:r>
              <a:rPr lang="fi-FI" sz="2000" dirty="0"/>
              <a:t>Ratikka väistää suojatiellä </a:t>
            </a:r>
            <a:r>
              <a:rPr lang="fi-FI" sz="2000" dirty="0" err="1"/>
              <a:t>kulkĳaa</a:t>
            </a:r>
            <a:r>
              <a:rPr lang="fi-FI" sz="2000" dirty="0"/>
              <a:t>. </a:t>
            </a:r>
            <a:r>
              <a:rPr lang="fi-FI" sz="2000" b="1" dirty="0">
                <a:solidFill>
                  <a:srgbClr val="C00000"/>
                </a:solidFill>
              </a:rPr>
              <a:t>Varmista aina, että Ratikka on pysähtynyt ennen kuin ylität suojatien</a:t>
            </a:r>
            <a:r>
              <a:rPr lang="fi-FI" sz="2000" dirty="0"/>
              <a:t>, sillä Ratikka on painava eikä pysty äkkipysähdyksiin.</a:t>
            </a:r>
          </a:p>
          <a:p>
            <a:r>
              <a:rPr lang="fi-FI" sz="2000" dirty="0">
                <a:latin typeface="Arial"/>
                <a:cs typeface="Arial"/>
              </a:rPr>
              <a:t>Yleensä suojatien kohdalla on myös liikennevalot.</a:t>
            </a:r>
            <a:r>
              <a:rPr lang="fi-FI" sz="2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fi-FI" sz="2000" b="1" dirty="0">
                <a:solidFill>
                  <a:srgbClr val="C00000"/>
                </a:solidFill>
                <a:latin typeface="Arial"/>
                <a:cs typeface="Arial"/>
              </a:rPr>
              <a:t>Odota aina rauhassa, että valot ovat vaihtuneet sinulle vihreiksi </a:t>
            </a:r>
            <a:r>
              <a:rPr lang="fi-FI" sz="2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ennen kuin ylität suojatien.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7563172" y="5064483"/>
            <a:ext cx="1946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</a:t>
            </a:r>
          </a:p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(VALKOISET VIIVAT)</a:t>
            </a: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9372315" y="99864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SUOJATIEKYLTTI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raitiotien ylitys ylityspaikalta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20000"/>
          </a:bodyPr>
          <a:lstStyle/>
          <a:p>
            <a:r>
              <a:rPr lang="fi-FI" sz="2000" dirty="0"/>
              <a:t>Ylityspaikka on tien ylitykseen tarkoitettu kohta, jossa jalankulkijan tulee väistää muuta liikennettä. </a:t>
            </a:r>
            <a:r>
              <a:rPr lang="fi-FI" sz="2000" b="1" dirty="0">
                <a:solidFill>
                  <a:srgbClr val="C00000"/>
                </a:solidFill>
              </a:rPr>
              <a:t>Odota aina rauhassa, että Ratikka ja muut kulkuneuvot ovat kulkeneet ohi </a:t>
            </a:r>
            <a:r>
              <a:rPr lang="fi-FI" sz="2000" dirty="0"/>
              <a:t>ennen kuin ylität tien.</a:t>
            </a:r>
          </a:p>
          <a:p>
            <a:pPr lvl="1"/>
            <a:r>
              <a:rPr lang="fi-FI" sz="1800" dirty="0"/>
              <a:t>Ylityspaikalla jalankulkija väistää Ratikkaa, busseja, takseja ja huoltoliikennettä.</a:t>
            </a:r>
          </a:p>
          <a:p>
            <a:r>
              <a:rPr lang="fi-FI" sz="2000" dirty="0"/>
              <a:t>Ylityspaikan kohdalla ei ole suojatiemerkintöjä.</a:t>
            </a:r>
          </a:p>
          <a:p>
            <a:r>
              <a:rPr lang="fi-FI" sz="2000" dirty="0"/>
              <a:t>Tunnistat ylityspaikan madalletusta reunakivestä.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279412" y="2853497"/>
            <a:ext cx="2454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MADALLETTU REUNAKIVEYS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6860461" y="5613370"/>
            <a:ext cx="2972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 PUUTTUVAT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Ylitä raitiotie turvallisesti suojatien tai ylityspaikan kohdalta</a:t>
            </a:r>
            <a:r>
              <a:rPr lang="fi-FI" sz="1700" dirty="0"/>
              <a:t>: </a:t>
            </a:r>
            <a:r>
              <a:rPr lang="fi-FI" sz="1700" dirty="0">
                <a:solidFill>
                  <a:schemeClr val="accent1">
                    <a:lumMod val="50000"/>
                  </a:schemeClr>
                </a:solidFill>
              </a:rPr>
              <a:t>Pysähdy – katso molempiin suuntiin – kuuntele – ylitä </a:t>
            </a:r>
            <a:r>
              <a:rPr lang="fi-FI" sz="1700" dirty="0"/>
              <a:t>raitiotie kävellen.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Älä koskaan oikaise pysähtyneen Ratikan edestä tai takaa.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Raitiovaunu painaa kymmenen norsun verran. Painava vaunu pysähtyy hitaasti, joten </a:t>
            </a:r>
            <a:r>
              <a:rPr lang="fi-FI" sz="1700" b="1" dirty="0">
                <a:solidFill>
                  <a:srgbClr val="C00000"/>
                </a:solidFill>
              </a:rPr>
              <a:t>älä koskaan ryntää vaunun eteen.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Raitiovaunu ei voi väistää sinua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koska se kulkee raiteilla.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Raiteilla liikkuu raitiovaunujen lisäksi myös kunnossapitokalustoa, joten </a:t>
            </a:r>
            <a:r>
              <a:rPr lang="fi-FI" sz="1700" b="1" dirty="0">
                <a:solidFill>
                  <a:srgbClr val="C00000"/>
                </a:solidFill>
              </a:rPr>
              <a:t>ole aina varovainen rataa ylittäessäsi!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495822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F51C280-C1E9-4BBE-A422-386F1791D6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7A84802-9D42-4375-A15B-810376FA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5" y="226422"/>
            <a:ext cx="6442937" cy="64429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Raitiovaunu on hiljainen</a:t>
            </a:r>
            <a:r>
              <a:rPr lang="fi-FI" sz="1700" dirty="0"/>
              <a:t>, joten sitä ei välttämättä kuule etukäteen.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Ratikan odottaminen on turvallisinta, kun </a:t>
            </a:r>
            <a:r>
              <a:rPr lang="fi-FI" sz="1700" b="1" dirty="0">
                <a:solidFill>
                  <a:srgbClr val="C00000"/>
                </a:solidFill>
              </a:rPr>
              <a:t>oleskelet tai kävelet pysäkillä valkoisen kiveyksen takana</a:t>
            </a:r>
            <a:r>
              <a:rPr lang="fi-FI" sz="1700" dirty="0">
                <a:solidFill>
                  <a:srgbClr val="C00000"/>
                </a:solidFill>
              </a:rPr>
              <a:t>.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Älä yritä koskettaa </a:t>
            </a:r>
            <a:r>
              <a:rPr lang="fi-FI" sz="1700" dirty="0"/>
              <a:t>liikkuvaa Ratikkaa, jotta et loukkaa itseäsi vaunun teräviin osiin.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Raitiotie ei ole oleskelu- tai leikkipaikka</a:t>
            </a:r>
            <a:r>
              <a:rPr lang="fi-FI" sz="1700" b="1" dirty="0"/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Valokuvia ja selfieitä ei saa koskaan ottaa radalla.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488621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37" y="4077072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616280" y="321297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Arial Black" panose="020B0A04020102020204" pitchFamily="34" charset="0"/>
              </a:rPr>
              <a:t>Odota Ratikkaa pysäkillä valkoisen kiveyksen takana.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R.A. Tikka ja </a:t>
            </a:r>
            <a:r>
              <a:rPr lang="fi-FI" sz="2800" dirty="0" err="1"/>
              <a:t>Ratikkabongari</a:t>
            </a:r>
            <a:r>
              <a:rPr lang="fi-FI" sz="2800" dirty="0"/>
              <a:t> auttavat Ratikka-arkeen totuttelussa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9794305" cy="3861068"/>
          </a:xfrm>
        </p:spPr>
        <p:txBody>
          <a:bodyPr>
            <a:normAutofit/>
          </a:bodyPr>
          <a:lstStyle/>
          <a:p>
            <a:r>
              <a:rPr lang="fi-FI" sz="2000" dirty="0"/>
              <a:t>Ratikka on tuonut kaikkien Tampereella liikkuvien arkeen uutta opeteltavaa. </a:t>
            </a:r>
            <a:r>
              <a:rPr lang="fi-FI" sz="2000" dirty="0" err="1"/>
              <a:t>Ratikkabongari</a:t>
            </a:r>
            <a:r>
              <a:rPr lang="fi-FI" sz="2000" dirty="0"/>
              <a:t> ja paljasvarpainen takatukkatikka R.A. Tikka ovat rientäneet pienten tamperelaisten avuksi kertomaan, miten Ratikalla ja sen läheisyydessä liikutaan.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0034230-3147-477F-ADB3-31317EC839BD}"/>
              </a:ext>
            </a:extLst>
          </p:cNvPr>
          <p:cNvSpPr txBox="1"/>
          <p:nvPr/>
        </p:nvSpPr>
        <p:spPr>
          <a:xfrm>
            <a:off x="5375920" y="3127995"/>
            <a:ext cx="5594203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Kaksikon videot:</a:t>
            </a: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Ratikkapysäkillä 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Katso video tästä &gt; 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Raiteiden turvallinen ylittäminen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Ratikalla matkustamisen ABC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ECE0C95-BBBF-4464-8DA7-31EF960D8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528" y="3125375"/>
            <a:ext cx="3703340" cy="2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8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liikenneturvallisuus-sivut:</a:t>
            </a:r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www.tampereenratikka.fi/liikenneturvallisuus/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Videot Ratikalla ja bussilla matkustamisesta:</a:t>
            </a:r>
          </a:p>
          <a:p>
            <a:pPr marL="0" indent="0">
              <a:buNone/>
            </a:pPr>
            <a:r>
              <a:rPr lang="fi-FI" sz="2000" dirty="0" err="1">
                <a:hlinkClick r:id="rId4"/>
              </a:rPr>
              <a:t>Rasse</a:t>
            </a:r>
            <a:r>
              <a:rPr lang="fi-FI" sz="2000" dirty="0">
                <a:hlinkClick r:id="rId4"/>
              </a:rPr>
              <a:t>-koira matkustaa Tampereen Ratikalla &gt; 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Onni-nalle ja kaverit matkustavat Nyssellä &gt;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6"/>
              </a:rPr>
              <a:t>Ratikalla matkustaminen-animaatiot (soittolista, jolla useita videoita) &gt;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>
                <a:hlinkClick r:id="rId7"/>
              </a:rPr>
              <a:t>Väyläviraston video rataturvallisuudesta yläkoululaisille &gt;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2708920"/>
            <a:ext cx="5112569" cy="2478087"/>
          </a:xfrm>
        </p:spPr>
        <p:txBody>
          <a:bodyPr>
            <a:normAutofit/>
          </a:bodyPr>
          <a:lstStyle/>
          <a:p>
            <a:r>
              <a:rPr lang="fi-FI" sz="4000" dirty="0"/>
              <a:t>Kiitos, kun olet kanssamme tarkkana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10056226" y="3102487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Oval 4">
            <a:extLst>
              <a:ext uri="{FF2B5EF4-FFF2-40B4-BE49-F238E27FC236}">
                <a16:creationId xmlns:a16="http://schemas.microsoft.com/office/drawing/2014/main" id="{737446FB-811E-687A-438B-1AF760FAE133}"/>
              </a:ext>
            </a:extLst>
          </p:cNvPr>
          <p:cNvSpPr/>
          <p:nvPr/>
        </p:nvSpPr>
        <p:spPr>
          <a:xfrm rot="20673265" flipH="1">
            <a:off x="8448398" y="3415173"/>
            <a:ext cx="1910505" cy="100164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100" b="1" dirty="0">
                <a:solidFill>
                  <a:prstClr val="white"/>
                </a:solidFill>
                <a:latin typeface="Arial Black" panose="020B0A04020102020204" pitchFamily="34" charset="0"/>
              </a:rPr>
              <a:t>Luota raitiovainuusi!</a:t>
            </a:r>
          </a:p>
        </p:txBody>
      </p:sp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Millainen Tampereen Ratikka on?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Tampereen Ratikka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329119"/>
            <a:ext cx="3162445" cy="540041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Ratikassa maksetaan Nyssen matkalipulla.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60297" y="2528882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Yhteen Ratikkaan mahtuu kolmen bussilastillisen verran matkustajia (264 hlöä). Istumapaikkoja on 104 kpl.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Ratikka kulkee päiväsaikaan 7,5 minuutin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vuorovälein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. Keskustassa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vuoroväli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 on 3–4 minuuttia.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6149007" y="4509120"/>
            <a:ext cx="2215586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Esteetön ja tilava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Ilmastoitu ja hyvin valaistu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Ympäristö-ystävällinen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4967536"/>
            <a:ext cx="3149622" cy="1701826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Tampereella on 20 Ratikkaa, joista 15 on kerralla liikenteessä.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Tampereelle tulee 8 vaunua lisää syksyn 2024 aikana.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Valmistettu Kajaanissa, Škoda Transtechin Otanmäen tehtaalla.</a:t>
            </a: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/>
              <a:t>Linja 1 Kaupin kampukselta Santalahteen sisältää 14 pysäkkiä:</a:t>
            </a:r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</a:t>
            </a:r>
          </a:p>
          <a:p>
            <a:r>
              <a:rPr lang="fi-FI" sz="1800" b="1" dirty="0"/>
              <a:t>Linja 3 </a:t>
            </a:r>
            <a:r>
              <a:rPr lang="fi-FI" sz="1800" b="1" dirty="0" err="1"/>
              <a:t>Hervantajärveltä</a:t>
            </a:r>
            <a:r>
              <a:rPr lang="fi-FI" sz="1800" b="1" dirty="0"/>
              <a:t> Santalahteen sisältää 17 pysäkkiä: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fi-FI" sz="1800" b="1" dirty="0"/>
              <a:t>Ratikan reitti laajenee Santalahdesta </a:t>
            </a:r>
            <a:r>
              <a:rPr lang="fi-FI" sz="1800" b="1" dirty="0" err="1"/>
              <a:t>Lentävänniemeen</a:t>
            </a:r>
            <a:r>
              <a:rPr lang="fi-FI" sz="1800" b="1" dirty="0"/>
              <a:t> 7.1.2025.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Ratikan reitti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478502" y="3845363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000" b="1" dirty="0">
                <a:latin typeface="Arial Black"/>
              </a:rPr>
              <a:t>Ratikan reitin pituus on yhteensä</a:t>
            </a:r>
            <a:r>
              <a:rPr lang="fi-FI" sz="1000" b="1" dirty="0">
                <a:solidFill>
                  <a:srgbClr val="FFFFFF"/>
                </a:solidFill>
                <a:latin typeface="Arial Black"/>
              </a:rPr>
              <a:t> 17,9</a:t>
            </a:r>
            <a:r>
              <a:rPr lang="fi-FI" sz="1000" b="1" dirty="0">
                <a:solidFill>
                  <a:srgbClr val="D51317"/>
                </a:solidFill>
                <a:latin typeface="Arial Black"/>
              </a:rPr>
              <a:t> </a:t>
            </a:r>
            <a:r>
              <a:rPr lang="fi-FI" sz="1000" b="1" dirty="0">
                <a:latin typeface="Arial Black"/>
              </a:rPr>
              <a:t>km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87" y="46140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5762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Hervannassa.</a:t>
            </a:r>
          </a:p>
          <a:p>
            <a:r>
              <a:rPr lang="fi-FI" sz="2000" dirty="0"/>
              <a:t>Varikko koostuu kahdesta päärakennuksesta, joita ovat säilytyshalli ja korjaamohalli.</a:t>
            </a:r>
          </a:p>
          <a:p>
            <a:r>
              <a:rPr lang="fi-FI" sz="2000" dirty="0"/>
              <a:t>Varikko on toiminnassa ympäri vuorokauden, ja eri vuorokauden aikana varikkoa käyttää yhteensä yli sata henkilöä. </a:t>
            </a:r>
          </a:p>
          <a:p>
            <a:pPr lvl="1"/>
            <a:r>
              <a:rPr lang="fi-FI" sz="1800" dirty="0"/>
              <a:t>Varikolla työskentelee kuljettajia, liikenteenohjaajia, radan ja vaunujen kunnossapitohenkilöstöä, siivoojia ja Ratikan toimihenkilöitä. 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Raitiovaunuvarikko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SÄILYTYSHALLI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KORJAAMOHALLI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20D361-4610-4E2D-8E7B-7F912C634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5113784" cy="2155371"/>
          </a:xfrm>
        </p:spPr>
        <p:txBody>
          <a:bodyPr>
            <a:normAutofit fontScale="90000"/>
          </a:bodyPr>
          <a:lstStyle/>
          <a:p>
            <a:r>
              <a:rPr lang="fi-FI" dirty="0"/>
              <a:t>Liikennöinnin aloitus </a:t>
            </a:r>
            <a:r>
              <a:rPr lang="fi-FI" dirty="0" err="1"/>
              <a:t>Lentävänniemeen</a:t>
            </a:r>
            <a:r>
              <a:rPr lang="fi-FI" dirty="0"/>
              <a:t> ja koeajot</a:t>
            </a:r>
          </a:p>
        </p:txBody>
      </p:sp>
    </p:spTree>
    <p:extLst>
      <p:ext uri="{BB962C8B-B14F-4D97-AF65-F5344CB8AC3E}">
        <p14:creationId xmlns:p14="http://schemas.microsoft.com/office/powerpoint/2010/main" val="290621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10154345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Tampereen Ratikan liikennöinti </a:t>
            </a:r>
            <a:r>
              <a:rPr lang="fi-FI" sz="2800" dirty="0" err="1"/>
              <a:t>Lentävänniemeen</a:t>
            </a:r>
            <a:r>
              <a:rPr lang="fi-FI" sz="2800" dirty="0"/>
              <a:t> alkaa 7. tammikuusta 2025 – Sitä ennen Ratikka liikkuu alueella koeajoissa</a:t>
            </a:r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88840"/>
            <a:ext cx="5041777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Tampereen Ratikan </a:t>
            </a:r>
            <a:r>
              <a:rPr lang="fi-FI" sz="2000" b="1" dirty="0"/>
              <a:t>liikennöinti</a:t>
            </a:r>
            <a:r>
              <a:rPr lang="fi-FI" sz="2000" dirty="0"/>
              <a:t> Santalahdesta </a:t>
            </a:r>
            <a:r>
              <a:rPr lang="fi-FI" sz="2000" dirty="0" err="1"/>
              <a:t>Lentävänniemeen</a:t>
            </a:r>
            <a:r>
              <a:rPr lang="fi-FI" sz="2000" dirty="0"/>
              <a:t> alkaa tiistaina </a:t>
            </a:r>
            <a:r>
              <a:rPr lang="fi-FI" sz="2000" b="1" dirty="0"/>
              <a:t>7.1.2025</a:t>
            </a:r>
            <a:r>
              <a:rPr lang="fi-FI" sz="2000" dirty="0"/>
              <a:t>.</a:t>
            </a:r>
          </a:p>
          <a:p>
            <a:r>
              <a:rPr lang="fi-FI" sz="2000" dirty="0"/>
              <a:t>Ennen liikennöinnin aloitusta uudella raitiotieosuudella järjestetään </a:t>
            </a:r>
            <a:r>
              <a:rPr lang="fi-FI" sz="2000" b="1" dirty="0"/>
              <a:t>koeajot.</a:t>
            </a:r>
          </a:p>
          <a:p>
            <a:pPr lvl="1"/>
            <a:r>
              <a:rPr lang="fi-FI" sz="1800" dirty="0"/>
              <a:t>Radan koeajoilla varmistetaan, että uusi raitiotiejärjestelmä toimii kuten pitää. Niitä suoritetaan yöaikaan.</a:t>
            </a:r>
          </a:p>
          <a:p>
            <a:pPr lvl="1"/>
            <a:r>
              <a:rPr lang="fi-FI" sz="1800" dirty="0"/>
              <a:t>Kun rata on testattu, kuljettajat aloittavat koeajot ja opettelevat ajoa uudella osuudella. Kuljettajat ajavat koeajoja päiväsaikaan.</a:t>
            </a:r>
          </a:p>
          <a:p>
            <a:r>
              <a:rPr lang="fi-FI" sz="2000" dirty="0" err="1"/>
              <a:t>Koeajoalueelle</a:t>
            </a:r>
            <a:r>
              <a:rPr lang="fi-FI" sz="2000" dirty="0"/>
              <a:t> pystytetään Nyt tarkkana! –kylttejä kertomaan koeajoista.</a:t>
            </a:r>
          </a:p>
          <a:p>
            <a:r>
              <a:rPr lang="fi-FI" sz="2000" dirty="0"/>
              <a:t>Koeajoista tiedotetaan tarkemmin Tampereen Ratikan kanavissa.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2317FFD-E7C7-4677-AC3B-6E350BA9D8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>
            <a:fillRect/>
          </a:stretch>
        </p:blipFill>
        <p:spPr>
          <a:xfrm>
            <a:off x="6109529" y="2051167"/>
            <a:ext cx="3758646" cy="3763777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E1095E2-88FD-44BF-B973-07010827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4096200"/>
            <a:ext cx="1161114" cy="2180875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A7613802-546D-469A-B507-FF767FCEC35D}"/>
              </a:ext>
            </a:extLst>
          </p:cNvPr>
          <p:cNvSpPr/>
          <p:nvPr/>
        </p:nvSpPr>
        <p:spPr>
          <a:xfrm flipH="1">
            <a:off x="8795306" y="285293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Ratikan liikennöinti </a:t>
            </a:r>
            <a:r>
              <a:rPr lang="fi-FI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Lentävänniemeen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alkaa 7.1.! Sitä ennen järjestetään koeajot.</a:t>
            </a:r>
          </a:p>
        </p:txBody>
      </p:sp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1/2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aina vain </a:t>
            </a: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suojateiltä tai ylityspaikoilta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Älä koskaan oikaise suoraan pysähtyneen Ratikan edestä tai takaa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sillä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vaunun keula on korkea eikä kuljettaja välttämättä näe sinua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toisella kaistalla ajavan ajoneuvon kuljettaja ei näe sinua raitiovaunun takaa</a:t>
            </a: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154035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Katso Tampereen Ratikan video raitiotien </a:t>
            </a:r>
            <a:r>
              <a:rPr lang="fi-FI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ylityspaikoista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87c2ef0-d3ad-4699-be94-ac41be9f0217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9a19824-c96a-42f0-82e0-5552c6f407aa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959</Words>
  <Application>Microsoft Office PowerPoint</Application>
  <PresentationFormat>Laajakuva</PresentationFormat>
  <Paragraphs>106</Paragraphs>
  <Slides>17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Kehitä raitiovainuasi! Ollaan yhdessä tarkkoja liikenteessä.</vt:lpstr>
      <vt:lpstr>Millainen Tampereen Ratikka on?</vt:lpstr>
      <vt:lpstr>Tampereen Ratikka</vt:lpstr>
      <vt:lpstr>PowerPoint-esitys</vt:lpstr>
      <vt:lpstr>PowerPoint-esitys</vt:lpstr>
      <vt:lpstr>Liikennöinnin aloitus Lentävänniemeen ja koeajot</vt:lpstr>
      <vt:lpstr>PowerPoint-esitys</vt:lpstr>
      <vt:lpstr>Miten raitiotie ylitetään turvallisesti?</vt:lpstr>
      <vt:lpstr>Kehitä raitiovainuasi:  raitiotien turvallinen ylitys 1/2</vt:lpstr>
      <vt:lpstr>Kehitä raitiovainuasi:  raitiotien turvallinen ylitys 1/2</vt:lpstr>
      <vt:lpstr>Turvallinen suojatien ylitys</vt:lpstr>
      <vt:lpstr>Turvallinen raitiotien ylitys ylityspaikalta</vt:lpstr>
      <vt:lpstr>PowerPoint-esitys</vt:lpstr>
      <vt:lpstr>PowerPoint-esitys</vt:lpstr>
      <vt:lpstr>R.A. Tikka ja Ratikkabongari auttavat Ratikka-arkeen totuttelussa</vt:lpstr>
      <vt:lpstr>Hyödyllisiä linkkejä ja videoita opettajille</vt:lpstr>
      <vt:lpstr>Kiitos, kun olet kanssamme tarkkana liikenteessä!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142</cp:revision>
  <dcterms:created xsi:type="dcterms:W3CDTF">2020-02-16T08:04:16Z</dcterms:created>
  <dcterms:modified xsi:type="dcterms:W3CDTF">2024-07-18T10:26:44Z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